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63" r:id="rId9"/>
    <p:sldId id="262" r:id="rId10"/>
    <p:sldId id="264" r:id="rId11"/>
    <p:sldId id="269" r:id="rId12"/>
    <p:sldId id="275" r:id="rId13"/>
    <p:sldId id="271" r:id="rId14"/>
    <p:sldId id="276" r:id="rId15"/>
    <p:sldId id="277" r:id="rId16"/>
    <p:sldId id="267" r:id="rId17"/>
    <p:sldId id="268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4572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9144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13716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18288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22860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27432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32004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36576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D52172-9B78-41C3-AAA9-0C7ECB33F6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9DDA310-376B-47CC-8F15-3BAD5BB491EA}">
      <dgm:prSet/>
      <dgm:spPr>
        <a:noFill/>
        <a:ln w="63500">
          <a:solidFill>
            <a:schemeClr val="tx1"/>
          </a:solidFill>
        </a:ln>
      </dgm:spPr>
      <dgm:t>
        <a:bodyPr/>
        <a:lstStyle/>
        <a:p>
          <a:pPr latinLnBrk="1"/>
          <a:r>
            <a:rPr lang="en-US" b="1" dirty="0">
              <a:solidFill>
                <a:schemeClr val="tx1"/>
              </a:solidFill>
            </a:rPr>
            <a:t>CNN </a:t>
          </a:r>
          <a:r>
            <a:rPr lang="ko-KR" b="1" dirty="0">
              <a:solidFill>
                <a:schemeClr val="tx1"/>
              </a:solidFill>
            </a:rPr>
            <a:t>모델</a:t>
          </a:r>
        </a:p>
      </dgm:t>
    </dgm:pt>
    <dgm:pt modelId="{2E5ADF41-53D8-480A-BF08-4A550DFE6E9F}" type="parTrans" cxnId="{2EC2ADF9-D328-4222-BF76-EBDA39544929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F43102E9-48FC-409B-BF1F-4617CC6073DF}" type="sibTrans" cxnId="{2EC2ADF9-D328-4222-BF76-EBDA39544929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C4B86629-A93B-4612-B9CA-B18F1D2D6B4B}">
      <dgm:prSet/>
      <dgm:spPr/>
      <dgm:t>
        <a:bodyPr/>
        <a:lstStyle/>
        <a:p>
          <a:pPr latinLnBrk="1"/>
          <a:r>
            <a:rPr lang="en-US" b="1" dirty="0">
              <a:solidFill>
                <a:schemeClr val="tx1"/>
              </a:solidFill>
            </a:rPr>
            <a:t>Image</a:t>
          </a:r>
          <a:r>
            <a:rPr lang="ko-KR" b="1" dirty="0">
              <a:solidFill>
                <a:schemeClr val="tx1"/>
              </a:solidFill>
            </a:rPr>
            <a:t> </a:t>
          </a:r>
          <a:r>
            <a:rPr lang="en-US" b="1" dirty="0">
              <a:solidFill>
                <a:schemeClr val="tx1"/>
              </a:solidFill>
            </a:rPr>
            <a:t>Classification</a:t>
          </a:r>
          <a:r>
            <a:rPr lang="ko-KR" b="1" dirty="0">
              <a:solidFill>
                <a:schemeClr val="tx1"/>
              </a:solidFill>
            </a:rPr>
            <a:t>에 최적화된 신경망 사용</a:t>
          </a:r>
        </a:p>
      </dgm:t>
    </dgm:pt>
    <dgm:pt modelId="{D445CDA5-1A78-4F50-807D-148528704EE9}" type="parTrans" cxnId="{D829C4E0-FCD2-4919-B798-223D965A388F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7FAFA705-DF4E-4E76-A099-7B8F81F6954C}" type="sibTrans" cxnId="{D829C4E0-FCD2-4919-B798-223D965A388F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FA3D8A2B-EA69-4F9E-97A5-712AEC525F91}">
      <dgm:prSet/>
      <dgm:spPr>
        <a:noFill/>
        <a:ln w="6350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선택 </a:t>
          </a:r>
          <a:r>
            <a:rPr lang="ko-KR" b="1" dirty="0">
              <a:solidFill>
                <a:schemeClr val="tx1"/>
              </a:solidFill>
            </a:rPr>
            <a:t>모델</a:t>
          </a:r>
        </a:p>
      </dgm:t>
    </dgm:pt>
    <dgm:pt modelId="{9B04F944-E9FF-499C-A6FB-AB238F6EF68A}" type="parTrans" cxnId="{CF3909F3-A102-4092-8689-25E79465A3B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C066C464-1C7F-40F9-8833-20D2E7567557}" type="sibTrans" cxnId="{CF3909F3-A102-4092-8689-25E79465A3B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9E1E00D9-DC84-4B5C-B8EF-7256C764D5B7}">
      <dgm:prSet/>
      <dgm:spPr/>
      <dgm:t>
        <a:bodyPr/>
        <a:lstStyle/>
        <a:p>
          <a:pPr latinLnBrk="1"/>
          <a:r>
            <a:rPr lang="en-US" b="1" dirty="0" err="1">
              <a:solidFill>
                <a:schemeClr val="tx1"/>
              </a:solidFill>
            </a:rPr>
            <a:t>VGGNet</a:t>
          </a:r>
          <a:r>
            <a:rPr lang="en-US" b="1" dirty="0">
              <a:solidFill>
                <a:schemeClr val="tx1"/>
              </a:solidFill>
            </a:rPr>
            <a:t>(VGG16)</a:t>
          </a:r>
          <a:endParaRPr lang="ko-KR" b="1" dirty="0">
            <a:solidFill>
              <a:schemeClr val="tx1"/>
            </a:solidFill>
          </a:endParaRPr>
        </a:p>
      </dgm:t>
    </dgm:pt>
    <dgm:pt modelId="{ECABDA42-0405-41F6-8139-F164AE53BBF1}" type="parTrans" cxnId="{E097766A-5A15-4C7E-BDBB-193ED0EF9902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829CE1C4-405E-4FF2-BFCE-31407EB20675}" type="sibTrans" cxnId="{E097766A-5A15-4C7E-BDBB-193ED0EF9902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C0C348A5-650A-411E-A16D-F833E9D8B7E0}">
      <dgm:prSet/>
      <dgm:spPr/>
      <dgm:t>
        <a:bodyPr/>
        <a:lstStyle/>
        <a:p>
          <a:pPr latinLnBrk="1"/>
          <a:r>
            <a:rPr lang="en-US" b="1" dirty="0" err="1">
              <a:solidFill>
                <a:schemeClr val="tx1"/>
              </a:solidFill>
            </a:rPr>
            <a:t>MobileNet</a:t>
          </a:r>
          <a:r>
            <a:rPr lang="en-US" b="1" dirty="0">
              <a:solidFill>
                <a:schemeClr val="tx1"/>
              </a:solidFill>
            </a:rPr>
            <a:t> V2</a:t>
          </a:r>
          <a:endParaRPr lang="ko-KR" b="1" dirty="0">
            <a:solidFill>
              <a:schemeClr val="tx1"/>
            </a:solidFill>
          </a:endParaRPr>
        </a:p>
      </dgm:t>
    </dgm:pt>
    <dgm:pt modelId="{0C95BE9A-9A7E-4981-9C84-9F0FDBCB3749}" type="parTrans" cxnId="{9D9B1FCD-0331-424C-9D12-1557643DF38D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CDBF890F-818D-4EBF-BE4B-E82AD705B0E9}" type="sibTrans" cxnId="{9D9B1FCD-0331-424C-9D12-1557643DF38D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E7A80A1A-84FE-478A-A54D-0DFE60F0BD65}">
      <dgm:prSet/>
      <dgm:spPr>
        <a:noFill/>
        <a:ln w="63500">
          <a:solidFill>
            <a:schemeClr val="tx1"/>
          </a:solidFill>
        </a:ln>
      </dgm:spPr>
      <dgm:t>
        <a:bodyPr/>
        <a:lstStyle/>
        <a:p>
          <a:pPr latinLnBrk="1"/>
          <a:r>
            <a:rPr lang="ko-KR" b="1" dirty="0">
              <a:solidFill>
                <a:schemeClr val="tx1"/>
              </a:solidFill>
            </a:rPr>
            <a:t>학습</a:t>
          </a:r>
          <a:r>
            <a:rPr lang="en-US" altLang="ko-KR" b="1" dirty="0">
              <a:solidFill>
                <a:schemeClr val="tx1"/>
              </a:solidFill>
            </a:rPr>
            <a:t> </a:t>
          </a:r>
          <a:r>
            <a:rPr lang="ko-KR" altLang="en-US" b="1" dirty="0">
              <a:solidFill>
                <a:schemeClr val="tx1"/>
              </a:solidFill>
            </a:rPr>
            <a:t>진행</a:t>
          </a:r>
          <a:endParaRPr lang="ko-KR" b="1" dirty="0">
            <a:solidFill>
              <a:schemeClr val="tx1"/>
            </a:solidFill>
          </a:endParaRPr>
        </a:p>
      </dgm:t>
    </dgm:pt>
    <dgm:pt modelId="{6C79AEE8-FF85-4ABF-A07E-72F74C4F7821}" type="parTrans" cxnId="{1BE36397-1B42-47C7-8F92-145BB02D7DF2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3FE22A40-142E-4B41-BE17-3718EF8F8FE5}" type="sibTrans" cxnId="{1BE36397-1B42-47C7-8F92-145BB02D7DF2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FDD13443-3495-4AE2-8EC5-A189F5FF67DB}">
      <dgm:prSet/>
      <dgm:spPr/>
      <dgm:t>
        <a:bodyPr/>
        <a:lstStyle/>
        <a:p>
          <a:pPr latinLnBrk="1"/>
          <a:r>
            <a:rPr lang="en-US" b="1" dirty="0">
              <a:solidFill>
                <a:schemeClr val="tx1"/>
              </a:solidFill>
            </a:rPr>
            <a:t>Transfer Learning</a:t>
          </a:r>
          <a:endParaRPr lang="ko-KR" b="1" dirty="0">
            <a:solidFill>
              <a:schemeClr val="tx1"/>
            </a:solidFill>
          </a:endParaRPr>
        </a:p>
      </dgm:t>
    </dgm:pt>
    <dgm:pt modelId="{A99EDBCB-017B-4946-B2C0-7EC073C10660}" type="parTrans" cxnId="{F2854ABE-F5E9-4206-9217-A5C21607D3C0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9C22B465-CB3A-4BFC-935D-AD6FB881A73C}" type="sibTrans" cxnId="{F2854ABE-F5E9-4206-9217-A5C21607D3C0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D6E8EC22-1D81-47EB-8F2C-CB5B47C01F5E}">
      <dgm:prSet/>
      <dgm:spPr/>
      <dgm:t>
        <a:bodyPr/>
        <a:lstStyle/>
        <a:p>
          <a:pPr latinLnBrk="1"/>
          <a:r>
            <a:rPr lang="en-US" b="1" dirty="0">
              <a:solidFill>
                <a:schemeClr val="tx1"/>
              </a:solidFill>
            </a:rPr>
            <a:t>Inception V3</a:t>
          </a:r>
          <a:endParaRPr lang="ko-KR" b="1" dirty="0">
            <a:solidFill>
              <a:schemeClr val="tx1"/>
            </a:solidFill>
          </a:endParaRPr>
        </a:p>
      </dgm:t>
    </dgm:pt>
    <dgm:pt modelId="{02F61409-6C28-438D-867F-DEA907B5866D}" type="sibTrans" cxnId="{001CC95F-B89E-465B-AD15-A64EED8EB8E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5A5BBDE1-CC14-480A-B7C6-2C5CF833D8E7}" type="parTrans" cxnId="{001CC95F-B89E-465B-AD15-A64EED8EB8E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70BECEA9-25B4-4341-A1CF-DD791B4E33CC}">
      <dgm:prSet/>
      <dgm:spPr/>
      <dgm:t>
        <a:bodyPr/>
        <a:lstStyle/>
        <a:p>
          <a:pPr latinLnBrk="1"/>
          <a:r>
            <a:rPr lang="en-US" altLang="ko-KR" b="1" dirty="0">
              <a:solidFill>
                <a:schemeClr val="tx1"/>
              </a:solidFill>
            </a:rPr>
            <a:t>ImageNet</a:t>
          </a:r>
          <a:r>
            <a:rPr lang="ko-KR" altLang="en-US" b="1" dirty="0">
              <a:solidFill>
                <a:schemeClr val="tx1"/>
              </a:solidFill>
            </a:rPr>
            <a:t>에서 높은 성능의 모델 </a:t>
          </a:r>
          <a:r>
            <a:rPr lang="en-US" altLang="ko-KR" b="1" dirty="0">
              <a:solidFill>
                <a:schemeClr val="tx1"/>
              </a:solidFill>
            </a:rPr>
            <a:t>&amp; </a:t>
          </a:r>
          <a:r>
            <a:rPr lang="ko-KR" altLang="en-US" b="1" dirty="0">
              <a:solidFill>
                <a:schemeClr val="tx1"/>
              </a:solidFill>
            </a:rPr>
            <a:t>활용도가 높은 모델 조사</a:t>
          </a:r>
          <a:endParaRPr lang="ko-KR" b="1" dirty="0">
            <a:solidFill>
              <a:schemeClr val="tx1"/>
            </a:solidFill>
          </a:endParaRPr>
        </a:p>
      </dgm:t>
    </dgm:pt>
    <dgm:pt modelId="{D1F880E7-ED8C-401C-A679-7CC0681B4262}" type="parTrans" cxnId="{FC953A14-B124-4715-87EC-5B311E580E01}">
      <dgm:prSet/>
      <dgm:spPr/>
      <dgm:t>
        <a:bodyPr/>
        <a:lstStyle/>
        <a:p>
          <a:pPr latinLnBrk="1"/>
          <a:endParaRPr lang="ko-KR" altLang="en-US"/>
        </a:p>
      </dgm:t>
    </dgm:pt>
    <dgm:pt modelId="{C963D36D-831B-4B83-BA93-3397B61D01FC}" type="sibTrans" cxnId="{FC953A14-B124-4715-87EC-5B311E580E01}">
      <dgm:prSet/>
      <dgm:spPr/>
      <dgm:t>
        <a:bodyPr/>
        <a:lstStyle/>
        <a:p>
          <a:pPr latinLnBrk="1"/>
          <a:endParaRPr lang="ko-KR" altLang="en-US"/>
        </a:p>
      </dgm:t>
    </dgm:pt>
    <dgm:pt modelId="{1258E22C-5797-41AA-94F8-B71CB2651729}">
      <dgm:prSet/>
      <dgm:spPr/>
      <dgm:t>
        <a:bodyPr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높은 활용도</a:t>
          </a:r>
          <a:endParaRPr lang="ko-KR" b="1" dirty="0">
            <a:solidFill>
              <a:schemeClr val="tx1"/>
            </a:solidFill>
          </a:endParaRPr>
        </a:p>
      </dgm:t>
    </dgm:pt>
    <dgm:pt modelId="{D1EDF920-6CDC-43A1-856D-2EB3BEB8C795}" type="parTrans" cxnId="{0146D3E0-469B-4AA2-96D8-706A1085ED7E}">
      <dgm:prSet/>
      <dgm:spPr/>
      <dgm:t>
        <a:bodyPr/>
        <a:lstStyle/>
        <a:p>
          <a:pPr latinLnBrk="1"/>
          <a:endParaRPr lang="ko-KR" altLang="en-US"/>
        </a:p>
      </dgm:t>
    </dgm:pt>
    <dgm:pt modelId="{77ECD238-D32B-44A8-9E18-048E81E5F3B2}" type="sibTrans" cxnId="{0146D3E0-469B-4AA2-96D8-706A1085ED7E}">
      <dgm:prSet/>
      <dgm:spPr/>
      <dgm:t>
        <a:bodyPr/>
        <a:lstStyle/>
        <a:p>
          <a:pPr latinLnBrk="1"/>
          <a:endParaRPr lang="ko-KR" altLang="en-US"/>
        </a:p>
      </dgm:t>
    </dgm:pt>
    <dgm:pt modelId="{CA51CB54-D829-4263-8219-37293E82AD8D}">
      <dgm:prSet/>
      <dgm:spPr/>
      <dgm:t>
        <a:bodyPr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멘토님의 조언</a:t>
          </a:r>
          <a:r>
            <a:rPr lang="en-US" b="1" dirty="0">
              <a:solidFill>
                <a:schemeClr val="tx1"/>
              </a:solidFill>
            </a:rPr>
            <a:t> </a:t>
          </a:r>
          <a:endParaRPr lang="ko-KR" b="1" dirty="0">
            <a:solidFill>
              <a:schemeClr val="tx1"/>
            </a:solidFill>
          </a:endParaRPr>
        </a:p>
      </dgm:t>
    </dgm:pt>
    <dgm:pt modelId="{BE91871A-5CE6-44D0-A578-8F07D0E4CF7D}" type="parTrans" cxnId="{BF5A41BC-4501-4F5F-AE8A-18D793639421}">
      <dgm:prSet/>
      <dgm:spPr/>
      <dgm:t>
        <a:bodyPr/>
        <a:lstStyle/>
        <a:p>
          <a:pPr latinLnBrk="1"/>
          <a:endParaRPr lang="ko-KR" altLang="en-US"/>
        </a:p>
      </dgm:t>
    </dgm:pt>
    <dgm:pt modelId="{CF1843BD-5DC2-4CA0-9E4C-466957E8E738}" type="sibTrans" cxnId="{BF5A41BC-4501-4F5F-AE8A-18D793639421}">
      <dgm:prSet/>
      <dgm:spPr/>
      <dgm:t>
        <a:bodyPr/>
        <a:lstStyle/>
        <a:p>
          <a:pPr latinLnBrk="1"/>
          <a:endParaRPr lang="ko-KR" altLang="en-US"/>
        </a:p>
      </dgm:t>
    </dgm:pt>
    <dgm:pt modelId="{CC927945-979C-466B-AE2F-D21BBAF3D0CA}">
      <dgm:prSet/>
      <dgm:spPr/>
      <dgm:t>
        <a:bodyPr/>
        <a:lstStyle/>
        <a:p>
          <a:pPr latinLnBrk="1"/>
          <a:r>
            <a:rPr lang="en-US" altLang="ko-KR" b="1" dirty="0">
              <a:solidFill>
                <a:schemeClr val="tx1"/>
              </a:solidFill>
            </a:rPr>
            <a:t>FLD </a:t>
          </a:r>
          <a:r>
            <a:rPr lang="ko-KR" altLang="en-US" b="1" dirty="0">
              <a:solidFill>
                <a:schemeClr val="tx1"/>
              </a:solidFill>
            </a:rPr>
            <a:t>모델에서 사용한 </a:t>
          </a:r>
          <a:r>
            <a:rPr lang="en-US" altLang="ko-KR" b="1" dirty="0">
              <a:solidFill>
                <a:schemeClr val="tx1"/>
              </a:solidFill>
            </a:rPr>
            <a:t>Network</a:t>
          </a:r>
          <a:endParaRPr lang="ko-KR" b="1" dirty="0">
            <a:solidFill>
              <a:schemeClr val="tx1"/>
            </a:solidFill>
          </a:endParaRPr>
        </a:p>
      </dgm:t>
    </dgm:pt>
    <dgm:pt modelId="{E2A5565E-BAEE-4FED-955D-B7307F11D4AF}" type="parTrans" cxnId="{74447E2C-7EFD-4AD6-898D-0ACD8DDBD958}">
      <dgm:prSet/>
      <dgm:spPr/>
      <dgm:t>
        <a:bodyPr/>
        <a:lstStyle/>
        <a:p>
          <a:pPr latinLnBrk="1"/>
          <a:endParaRPr lang="ko-KR" altLang="en-US"/>
        </a:p>
      </dgm:t>
    </dgm:pt>
    <dgm:pt modelId="{CF634CA7-CC4B-4E97-972D-2630AC277E1F}" type="sibTrans" cxnId="{74447E2C-7EFD-4AD6-898D-0ACD8DDBD958}">
      <dgm:prSet/>
      <dgm:spPr/>
      <dgm:t>
        <a:bodyPr/>
        <a:lstStyle/>
        <a:p>
          <a:pPr latinLnBrk="1"/>
          <a:endParaRPr lang="ko-KR" altLang="en-US"/>
        </a:p>
      </dgm:t>
    </dgm:pt>
    <dgm:pt modelId="{2D192789-8304-4971-A51F-7CC48380D2D7}">
      <dgm:prSet/>
      <dgm:spPr/>
      <dgm:t>
        <a:bodyPr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모델의 크기가 작으면서 동시에 높은 성능</a:t>
          </a:r>
          <a:endParaRPr lang="ko-KR" b="1" dirty="0">
            <a:solidFill>
              <a:schemeClr val="tx1"/>
            </a:solidFill>
          </a:endParaRPr>
        </a:p>
      </dgm:t>
    </dgm:pt>
    <dgm:pt modelId="{8697EBBB-2005-472B-9646-3A41FB2F1CC4}" type="parTrans" cxnId="{8BF4E9F8-B5DC-4D9F-A6EC-4D4EDCCE59AD}">
      <dgm:prSet/>
      <dgm:spPr/>
      <dgm:t>
        <a:bodyPr/>
        <a:lstStyle/>
        <a:p>
          <a:pPr latinLnBrk="1"/>
          <a:endParaRPr lang="ko-KR" altLang="en-US"/>
        </a:p>
      </dgm:t>
    </dgm:pt>
    <dgm:pt modelId="{17E4CDE6-0446-4D0F-A3C5-C8AD57C64FCA}" type="sibTrans" cxnId="{8BF4E9F8-B5DC-4D9F-A6EC-4D4EDCCE59AD}">
      <dgm:prSet/>
      <dgm:spPr/>
      <dgm:t>
        <a:bodyPr/>
        <a:lstStyle/>
        <a:p>
          <a:pPr latinLnBrk="1"/>
          <a:endParaRPr lang="ko-KR" altLang="en-US"/>
        </a:p>
      </dgm:t>
    </dgm:pt>
    <dgm:pt modelId="{19920563-700E-4B6E-A747-D93434EFE703}">
      <dgm:prSet/>
      <dgm:spPr/>
      <dgm:t>
        <a:bodyPr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얼굴형 판단 모델에 대한 논문에서 사용</a:t>
          </a:r>
          <a:endParaRPr lang="ko-KR" b="1" dirty="0">
            <a:solidFill>
              <a:schemeClr val="tx1"/>
            </a:solidFill>
          </a:endParaRPr>
        </a:p>
      </dgm:t>
    </dgm:pt>
    <dgm:pt modelId="{FCB2ABF7-150A-4D94-AB34-BCDF740F4C23}" type="parTrans" cxnId="{7D0D173E-96A3-47B0-88C2-6C8CF66C08AE}">
      <dgm:prSet/>
      <dgm:spPr/>
      <dgm:t>
        <a:bodyPr/>
        <a:lstStyle/>
        <a:p>
          <a:pPr latinLnBrk="1"/>
          <a:endParaRPr lang="ko-KR" altLang="en-US"/>
        </a:p>
      </dgm:t>
    </dgm:pt>
    <dgm:pt modelId="{A714D796-359B-4498-A7F6-CD8651E802DE}" type="sibTrans" cxnId="{7D0D173E-96A3-47B0-88C2-6C8CF66C08AE}">
      <dgm:prSet/>
      <dgm:spPr/>
      <dgm:t>
        <a:bodyPr/>
        <a:lstStyle/>
        <a:p>
          <a:pPr latinLnBrk="1"/>
          <a:endParaRPr lang="ko-KR" altLang="en-US"/>
        </a:p>
      </dgm:t>
    </dgm:pt>
    <dgm:pt modelId="{C1EACF66-C3DC-4A77-A6DC-16D10AAF4A99}">
      <dgm:prSet/>
      <dgm:spPr/>
      <dgm:t>
        <a:bodyPr/>
        <a:lstStyle/>
        <a:p>
          <a:pPr latinLnBrk="1"/>
          <a:endParaRPr lang="ko-KR" b="1" dirty="0">
            <a:solidFill>
              <a:schemeClr val="tx1"/>
            </a:solidFill>
          </a:endParaRPr>
        </a:p>
      </dgm:t>
    </dgm:pt>
    <dgm:pt modelId="{3F2E6421-3D0A-41DB-9E3D-96AD0D06FCE9}" type="parTrans" cxnId="{C64B2175-C326-4F85-A5F3-4783110BFF94}">
      <dgm:prSet/>
      <dgm:spPr/>
      <dgm:t>
        <a:bodyPr/>
        <a:lstStyle/>
        <a:p>
          <a:pPr latinLnBrk="1"/>
          <a:endParaRPr lang="ko-KR" altLang="en-US"/>
        </a:p>
      </dgm:t>
    </dgm:pt>
    <dgm:pt modelId="{4BA62C83-22C3-4D76-BABF-E4DC78F49EA5}" type="sibTrans" cxnId="{C64B2175-C326-4F85-A5F3-4783110BFF94}">
      <dgm:prSet/>
      <dgm:spPr/>
      <dgm:t>
        <a:bodyPr/>
        <a:lstStyle/>
        <a:p>
          <a:pPr latinLnBrk="1"/>
          <a:endParaRPr lang="ko-KR" altLang="en-US"/>
        </a:p>
      </dgm:t>
    </dgm:pt>
    <dgm:pt modelId="{46903EE6-9F04-4765-AB5F-C8F1AC5E2FA0}">
      <dgm:prSet/>
      <dgm:spPr/>
      <dgm:t>
        <a:bodyPr/>
        <a:lstStyle/>
        <a:p>
          <a:pPr latinLnBrk="1"/>
          <a:endParaRPr lang="ko-KR" b="1" dirty="0">
            <a:solidFill>
              <a:schemeClr val="tx1"/>
            </a:solidFill>
          </a:endParaRPr>
        </a:p>
      </dgm:t>
    </dgm:pt>
    <dgm:pt modelId="{A20B72F1-CFAB-4471-AC01-C6C55ACD8F7D}" type="parTrans" cxnId="{76DB305D-214B-4CF6-80AC-229CE35EA0DC}">
      <dgm:prSet/>
      <dgm:spPr/>
      <dgm:t>
        <a:bodyPr/>
        <a:lstStyle/>
        <a:p>
          <a:pPr latinLnBrk="1"/>
          <a:endParaRPr lang="ko-KR" altLang="en-US"/>
        </a:p>
      </dgm:t>
    </dgm:pt>
    <dgm:pt modelId="{462079A3-B29D-4130-9D67-9DC01A07FC30}" type="sibTrans" cxnId="{76DB305D-214B-4CF6-80AC-229CE35EA0DC}">
      <dgm:prSet/>
      <dgm:spPr/>
      <dgm:t>
        <a:bodyPr/>
        <a:lstStyle/>
        <a:p>
          <a:pPr latinLnBrk="1"/>
          <a:endParaRPr lang="ko-KR" altLang="en-US"/>
        </a:p>
      </dgm:t>
    </dgm:pt>
    <dgm:pt modelId="{2453A59A-207F-49DB-8BD7-B02E579FAF2E}" type="pres">
      <dgm:prSet presAssocID="{CBD52172-9B78-41C3-AAA9-0C7ECB33F6CB}" presName="linear" presStyleCnt="0">
        <dgm:presLayoutVars>
          <dgm:animLvl val="lvl"/>
          <dgm:resizeHandles val="exact"/>
        </dgm:presLayoutVars>
      </dgm:prSet>
      <dgm:spPr/>
    </dgm:pt>
    <dgm:pt modelId="{DD01314F-99D9-49AA-9484-A25B3A1565CD}" type="pres">
      <dgm:prSet presAssocID="{89DDA310-376B-47CC-8F15-3BAD5BB491E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9FAAC84-2D6A-46AA-A767-EF971EBE86EB}" type="pres">
      <dgm:prSet presAssocID="{89DDA310-376B-47CC-8F15-3BAD5BB491EA}" presName="childText" presStyleLbl="revTx" presStyleIdx="0" presStyleCnt="3">
        <dgm:presLayoutVars>
          <dgm:bulletEnabled val="1"/>
        </dgm:presLayoutVars>
      </dgm:prSet>
      <dgm:spPr/>
    </dgm:pt>
    <dgm:pt modelId="{6805179B-5853-4862-BA47-70F4ADCD409E}" type="pres">
      <dgm:prSet presAssocID="{FA3D8A2B-EA69-4F9E-97A5-712AEC525F9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1F9FC66-003A-4778-91A1-9C43B24B4AB4}" type="pres">
      <dgm:prSet presAssocID="{FA3D8A2B-EA69-4F9E-97A5-712AEC525F91}" presName="childText" presStyleLbl="revTx" presStyleIdx="1" presStyleCnt="3">
        <dgm:presLayoutVars>
          <dgm:bulletEnabled val="1"/>
        </dgm:presLayoutVars>
      </dgm:prSet>
      <dgm:spPr/>
    </dgm:pt>
    <dgm:pt modelId="{136FE3A3-D09D-4D86-8115-E1B28A896046}" type="pres">
      <dgm:prSet presAssocID="{E7A80A1A-84FE-478A-A54D-0DFE60F0BD6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6075345-BD73-41FB-9477-E468A009382A}" type="pres">
      <dgm:prSet presAssocID="{E7A80A1A-84FE-478A-A54D-0DFE60F0BD65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C953A14-B124-4715-87EC-5B311E580E01}" srcId="{89DDA310-376B-47CC-8F15-3BAD5BB491EA}" destId="{70BECEA9-25B4-4341-A1CF-DD791B4E33CC}" srcOrd="1" destOrd="0" parTransId="{D1F880E7-ED8C-401C-A679-7CC0681B4262}" sibTransId="{C963D36D-831B-4B83-BA93-3397B61D01FC}"/>
    <dgm:cxn modelId="{4CF8F016-31E1-416B-9417-3F5E019B0197}" type="presOf" srcId="{CBD52172-9B78-41C3-AAA9-0C7ECB33F6CB}" destId="{2453A59A-207F-49DB-8BD7-B02E579FAF2E}" srcOrd="0" destOrd="0" presId="urn:microsoft.com/office/officeart/2005/8/layout/vList2"/>
    <dgm:cxn modelId="{82C8551A-9766-4C30-9FD9-8FBE6952E8D4}" type="presOf" srcId="{2D192789-8304-4971-A51F-7CC48380D2D7}" destId="{31F9FC66-003A-4778-91A1-9C43B24B4AB4}" srcOrd="0" destOrd="5" presId="urn:microsoft.com/office/officeart/2005/8/layout/vList2"/>
    <dgm:cxn modelId="{020CF61E-7BAF-4479-9DA7-245DE82ABEF8}" type="presOf" srcId="{D6E8EC22-1D81-47EB-8F2C-CB5B47C01F5E}" destId="{31F9FC66-003A-4778-91A1-9C43B24B4AB4}" srcOrd="0" destOrd="6" presId="urn:microsoft.com/office/officeart/2005/8/layout/vList2"/>
    <dgm:cxn modelId="{74447E2C-7EFD-4AD6-898D-0ACD8DDBD958}" srcId="{C0C348A5-650A-411E-A16D-F833E9D8B7E0}" destId="{CC927945-979C-466B-AE2F-D21BBAF3D0CA}" srcOrd="0" destOrd="0" parTransId="{E2A5565E-BAEE-4FED-955D-B7307F11D4AF}" sibTransId="{CF634CA7-CC4B-4E97-972D-2630AC277E1F}"/>
    <dgm:cxn modelId="{F319242D-F9CD-42D8-877A-00CB6908D2DD}" type="presOf" srcId="{70BECEA9-25B4-4341-A1CF-DD791B4E33CC}" destId="{69FAAC84-2D6A-46AA-A767-EF971EBE86EB}" srcOrd="0" destOrd="1" presId="urn:microsoft.com/office/officeart/2005/8/layout/vList2"/>
    <dgm:cxn modelId="{9A1A033C-022D-44E6-A937-A94CCBE1F5AF}" type="presOf" srcId="{C1EACF66-C3DC-4A77-A6DC-16D10AAF4A99}" destId="{69FAAC84-2D6A-46AA-A767-EF971EBE86EB}" srcOrd="0" destOrd="2" presId="urn:microsoft.com/office/officeart/2005/8/layout/vList2"/>
    <dgm:cxn modelId="{7D0D173E-96A3-47B0-88C2-6C8CF66C08AE}" srcId="{D6E8EC22-1D81-47EB-8F2C-CB5B47C01F5E}" destId="{19920563-700E-4B6E-A747-D93434EFE703}" srcOrd="0" destOrd="0" parTransId="{FCB2ABF7-150A-4D94-AB34-BCDF740F4C23}" sibTransId="{A714D796-359B-4498-A7F6-CD8651E802DE}"/>
    <dgm:cxn modelId="{76DB305D-214B-4CF6-80AC-229CE35EA0DC}" srcId="{D6E8EC22-1D81-47EB-8F2C-CB5B47C01F5E}" destId="{46903EE6-9F04-4765-AB5F-C8F1AC5E2FA0}" srcOrd="1" destOrd="0" parTransId="{A20B72F1-CFAB-4471-AC01-C6C55ACD8F7D}" sibTransId="{462079A3-B29D-4130-9D67-9DC01A07FC30}"/>
    <dgm:cxn modelId="{001CC95F-B89E-465B-AD15-A64EED8EB8E3}" srcId="{FA3D8A2B-EA69-4F9E-97A5-712AEC525F91}" destId="{D6E8EC22-1D81-47EB-8F2C-CB5B47C01F5E}" srcOrd="2" destOrd="0" parTransId="{5A5BBDE1-CC14-480A-B7C6-2C5CF833D8E7}" sibTransId="{02F61409-6C28-438D-867F-DEA907B5866D}"/>
    <dgm:cxn modelId="{1E25DD43-F770-416C-9745-08307E98C913}" type="presOf" srcId="{89DDA310-376B-47CC-8F15-3BAD5BB491EA}" destId="{DD01314F-99D9-49AA-9484-A25B3A1565CD}" srcOrd="0" destOrd="0" presId="urn:microsoft.com/office/officeart/2005/8/layout/vList2"/>
    <dgm:cxn modelId="{BF433C68-BF99-4B1F-B51F-A0302D945F0E}" type="presOf" srcId="{1258E22C-5797-41AA-94F8-B71CB2651729}" destId="{31F9FC66-003A-4778-91A1-9C43B24B4AB4}" srcOrd="0" destOrd="1" presId="urn:microsoft.com/office/officeart/2005/8/layout/vList2"/>
    <dgm:cxn modelId="{E097766A-5A15-4C7E-BDBB-193ED0EF9902}" srcId="{FA3D8A2B-EA69-4F9E-97A5-712AEC525F91}" destId="{9E1E00D9-DC84-4B5C-B8EF-7256C764D5B7}" srcOrd="0" destOrd="0" parTransId="{ECABDA42-0405-41F6-8139-F164AE53BBF1}" sibTransId="{829CE1C4-405E-4FF2-BFCE-31407EB20675}"/>
    <dgm:cxn modelId="{D2BD9F4B-C49C-4C62-B285-8794A2D10609}" type="presOf" srcId="{19920563-700E-4B6E-A747-D93434EFE703}" destId="{31F9FC66-003A-4778-91A1-9C43B24B4AB4}" srcOrd="0" destOrd="7" presId="urn:microsoft.com/office/officeart/2005/8/layout/vList2"/>
    <dgm:cxn modelId="{52763F6C-ED04-4D54-BAFC-CB678C641D75}" type="presOf" srcId="{9E1E00D9-DC84-4B5C-B8EF-7256C764D5B7}" destId="{31F9FC66-003A-4778-91A1-9C43B24B4AB4}" srcOrd="0" destOrd="0" presId="urn:microsoft.com/office/officeart/2005/8/layout/vList2"/>
    <dgm:cxn modelId="{B7C42953-DA00-4B3A-8C05-CFBBB84784EF}" type="presOf" srcId="{FA3D8A2B-EA69-4F9E-97A5-712AEC525F91}" destId="{6805179B-5853-4862-BA47-70F4ADCD409E}" srcOrd="0" destOrd="0" presId="urn:microsoft.com/office/officeart/2005/8/layout/vList2"/>
    <dgm:cxn modelId="{C64B2175-C326-4F85-A5F3-4783110BFF94}" srcId="{89DDA310-376B-47CC-8F15-3BAD5BB491EA}" destId="{C1EACF66-C3DC-4A77-A6DC-16D10AAF4A99}" srcOrd="2" destOrd="0" parTransId="{3F2E6421-3D0A-41DB-9E3D-96AD0D06FCE9}" sibTransId="{4BA62C83-22C3-4D76-BABF-E4DC78F49EA5}"/>
    <dgm:cxn modelId="{A46F707B-8D37-449B-A34B-4597D3251D3E}" type="presOf" srcId="{CC927945-979C-466B-AE2F-D21BBAF3D0CA}" destId="{31F9FC66-003A-4778-91A1-9C43B24B4AB4}" srcOrd="0" destOrd="4" presId="urn:microsoft.com/office/officeart/2005/8/layout/vList2"/>
    <dgm:cxn modelId="{1BE36397-1B42-47C7-8F92-145BB02D7DF2}" srcId="{CBD52172-9B78-41C3-AAA9-0C7ECB33F6CB}" destId="{E7A80A1A-84FE-478A-A54D-0DFE60F0BD65}" srcOrd="2" destOrd="0" parTransId="{6C79AEE8-FF85-4ABF-A07E-72F74C4F7821}" sibTransId="{3FE22A40-142E-4B41-BE17-3718EF8F8FE5}"/>
    <dgm:cxn modelId="{ADB9A098-E69A-4421-ACE0-C114CBEB59E7}" type="presOf" srcId="{E7A80A1A-84FE-478A-A54D-0DFE60F0BD65}" destId="{136FE3A3-D09D-4D86-8115-E1B28A896046}" srcOrd="0" destOrd="0" presId="urn:microsoft.com/office/officeart/2005/8/layout/vList2"/>
    <dgm:cxn modelId="{BF5A41BC-4501-4F5F-AE8A-18D793639421}" srcId="{9E1E00D9-DC84-4B5C-B8EF-7256C764D5B7}" destId="{CA51CB54-D829-4263-8219-37293E82AD8D}" srcOrd="1" destOrd="0" parTransId="{BE91871A-5CE6-44D0-A578-8F07D0E4CF7D}" sibTransId="{CF1843BD-5DC2-4CA0-9E4C-466957E8E738}"/>
    <dgm:cxn modelId="{F2854ABE-F5E9-4206-9217-A5C21607D3C0}" srcId="{E7A80A1A-84FE-478A-A54D-0DFE60F0BD65}" destId="{FDD13443-3495-4AE2-8EC5-A189F5FF67DB}" srcOrd="0" destOrd="0" parTransId="{A99EDBCB-017B-4946-B2C0-7EC073C10660}" sibTransId="{9C22B465-CB3A-4BFC-935D-AD6FB881A73C}"/>
    <dgm:cxn modelId="{9D9B1FCD-0331-424C-9D12-1557643DF38D}" srcId="{FA3D8A2B-EA69-4F9E-97A5-712AEC525F91}" destId="{C0C348A5-650A-411E-A16D-F833E9D8B7E0}" srcOrd="1" destOrd="0" parTransId="{0C95BE9A-9A7E-4981-9C84-9F0FDBCB3749}" sibTransId="{CDBF890F-818D-4EBF-BE4B-E82AD705B0E9}"/>
    <dgm:cxn modelId="{A494C4CD-CC6D-45B9-8A17-CE2846854006}" type="presOf" srcId="{46903EE6-9F04-4765-AB5F-C8F1AC5E2FA0}" destId="{31F9FC66-003A-4778-91A1-9C43B24B4AB4}" srcOrd="0" destOrd="8" presId="urn:microsoft.com/office/officeart/2005/8/layout/vList2"/>
    <dgm:cxn modelId="{605390CF-B375-48FF-8636-5946EE416213}" type="presOf" srcId="{CA51CB54-D829-4263-8219-37293E82AD8D}" destId="{31F9FC66-003A-4778-91A1-9C43B24B4AB4}" srcOrd="0" destOrd="2" presId="urn:microsoft.com/office/officeart/2005/8/layout/vList2"/>
    <dgm:cxn modelId="{D829C4E0-FCD2-4919-B798-223D965A388F}" srcId="{89DDA310-376B-47CC-8F15-3BAD5BB491EA}" destId="{C4B86629-A93B-4612-B9CA-B18F1D2D6B4B}" srcOrd="0" destOrd="0" parTransId="{D445CDA5-1A78-4F50-807D-148528704EE9}" sibTransId="{7FAFA705-DF4E-4E76-A099-7B8F81F6954C}"/>
    <dgm:cxn modelId="{0146D3E0-469B-4AA2-96D8-706A1085ED7E}" srcId="{9E1E00D9-DC84-4B5C-B8EF-7256C764D5B7}" destId="{1258E22C-5797-41AA-94F8-B71CB2651729}" srcOrd="0" destOrd="0" parTransId="{D1EDF920-6CDC-43A1-856D-2EB3BEB8C795}" sibTransId="{77ECD238-D32B-44A8-9E18-048E81E5F3B2}"/>
    <dgm:cxn modelId="{8105F3E7-C83F-4F3A-B00D-39FA8CD32EAC}" type="presOf" srcId="{FDD13443-3495-4AE2-8EC5-A189F5FF67DB}" destId="{E6075345-BD73-41FB-9477-E468A009382A}" srcOrd="0" destOrd="0" presId="urn:microsoft.com/office/officeart/2005/8/layout/vList2"/>
    <dgm:cxn modelId="{583D19EB-C093-4E76-8FDC-BD330EB8C76A}" type="presOf" srcId="{C0C348A5-650A-411E-A16D-F833E9D8B7E0}" destId="{31F9FC66-003A-4778-91A1-9C43B24B4AB4}" srcOrd="0" destOrd="3" presId="urn:microsoft.com/office/officeart/2005/8/layout/vList2"/>
    <dgm:cxn modelId="{81E298ED-1D2E-4EF9-9CF6-7C8F9A86A28B}" type="presOf" srcId="{C4B86629-A93B-4612-B9CA-B18F1D2D6B4B}" destId="{69FAAC84-2D6A-46AA-A767-EF971EBE86EB}" srcOrd="0" destOrd="0" presId="urn:microsoft.com/office/officeart/2005/8/layout/vList2"/>
    <dgm:cxn modelId="{CF3909F3-A102-4092-8689-25E79465A3B7}" srcId="{CBD52172-9B78-41C3-AAA9-0C7ECB33F6CB}" destId="{FA3D8A2B-EA69-4F9E-97A5-712AEC525F91}" srcOrd="1" destOrd="0" parTransId="{9B04F944-E9FF-499C-A6FB-AB238F6EF68A}" sibTransId="{C066C464-1C7F-40F9-8833-20D2E7567557}"/>
    <dgm:cxn modelId="{8BF4E9F8-B5DC-4D9F-A6EC-4D4EDCCE59AD}" srcId="{C0C348A5-650A-411E-A16D-F833E9D8B7E0}" destId="{2D192789-8304-4971-A51F-7CC48380D2D7}" srcOrd="1" destOrd="0" parTransId="{8697EBBB-2005-472B-9646-3A41FB2F1CC4}" sibTransId="{17E4CDE6-0446-4D0F-A3C5-C8AD57C64FCA}"/>
    <dgm:cxn modelId="{2EC2ADF9-D328-4222-BF76-EBDA39544929}" srcId="{CBD52172-9B78-41C3-AAA9-0C7ECB33F6CB}" destId="{89DDA310-376B-47CC-8F15-3BAD5BB491EA}" srcOrd="0" destOrd="0" parTransId="{2E5ADF41-53D8-480A-BF08-4A550DFE6E9F}" sibTransId="{F43102E9-48FC-409B-BF1F-4617CC6073DF}"/>
    <dgm:cxn modelId="{9417B578-7B59-419F-8BC4-6FBB940486CA}" type="presParOf" srcId="{2453A59A-207F-49DB-8BD7-B02E579FAF2E}" destId="{DD01314F-99D9-49AA-9484-A25B3A1565CD}" srcOrd="0" destOrd="0" presId="urn:microsoft.com/office/officeart/2005/8/layout/vList2"/>
    <dgm:cxn modelId="{7B397901-9401-47D9-99C1-164B875E6145}" type="presParOf" srcId="{2453A59A-207F-49DB-8BD7-B02E579FAF2E}" destId="{69FAAC84-2D6A-46AA-A767-EF971EBE86EB}" srcOrd="1" destOrd="0" presId="urn:microsoft.com/office/officeart/2005/8/layout/vList2"/>
    <dgm:cxn modelId="{104AF592-7622-4BDF-9043-EFA01C601671}" type="presParOf" srcId="{2453A59A-207F-49DB-8BD7-B02E579FAF2E}" destId="{6805179B-5853-4862-BA47-70F4ADCD409E}" srcOrd="2" destOrd="0" presId="urn:microsoft.com/office/officeart/2005/8/layout/vList2"/>
    <dgm:cxn modelId="{9C00E407-F525-4C89-AEE9-8D6A718F1C81}" type="presParOf" srcId="{2453A59A-207F-49DB-8BD7-B02E579FAF2E}" destId="{31F9FC66-003A-4778-91A1-9C43B24B4AB4}" srcOrd="3" destOrd="0" presId="urn:microsoft.com/office/officeart/2005/8/layout/vList2"/>
    <dgm:cxn modelId="{3A44162E-B895-459E-A057-8CED67DE2AAA}" type="presParOf" srcId="{2453A59A-207F-49DB-8BD7-B02E579FAF2E}" destId="{136FE3A3-D09D-4D86-8115-E1B28A896046}" srcOrd="4" destOrd="0" presId="urn:microsoft.com/office/officeart/2005/8/layout/vList2"/>
    <dgm:cxn modelId="{972B3D56-5B81-40E7-BF1C-FAE79C58D958}" type="presParOf" srcId="{2453A59A-207F-49DB-8BD7-B02E579FAF2E}" destId="{E6075345-BD73-41FB-9477-E468A009382A}" srcOrd="5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1314F-99D9-49AA-9484-A25B3A1565CD}">
      <dsp:nvSpPr>
        <dsp:cNvPr id="0" name=""/>
        <dsp:cNvSpPr/>
      </dsp:nvSpPr>
      <dsp:spPr>
        <a:xfrm>
          <a:off x="0" y="69231"/>
          <a:ext cx="17574961" cy="772200"/>
        </a:xfrm>
        <a:prstGeom prst="roundRect">
          <a:avLst/>
        </a:prstGeom>
        <a:noFill/>
        <a:ln w="635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CNN </a:t>
          </a:r>
          <a:r>
            <a:rPr lang="ko-KR" sz="3000" b="1" kern="1200" dirty="0">
              <a:solidFill>
                <a:schemeClr val="tx1"/>
              </a:solidFill>
            </a:rPr>
            <a:t>모델</a:t>
          </a:r>
        </a:p>
      </dsp:txBody>
      <dsp:txXfrm>
        <a:off x="37696" y="106927"/>
        <a:ext cx="17499569" cy="696808"/>
      </dsp:txXfrm>
    </dsp:sp>
    <dsp:sp modelId="{69FAAC84-2D6A-46AA-A767-EF971EBE86EB}">
      <dsp:nvSpPr>
        <dsp:cNvPr id="0" name=""/>
        <dsp:cNvSpPr/>
      </dsp:nvSpPr>
      <dsp:spPr>
        <a:xfrm>
          <a:off x="0" y="841431"/>
          <a:ext cx="17574961" cy="130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005" tIns="38100" rIns="213360" bIns="38100" numCol="1" spcCol="1270" anchor="t" anchorCtr="0">
          <a:noAutofit/>
        </a:bodyPr>
        <a:lstStyle/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 dirty="0">
              <a:solidFill>
                <a:schemeClr val="tx1"/>
              </a:solidFill>
            </a:rPr>
            <a:t>Image</a:t>
          </a:r>
          <a:r>
            <a:rPr lang="ko-KR" sz="2300" b="1" kern="1200" dirty="0">
              <a:solidFill>
                <a:schemeClr val="tx1"/>
              </a:solidFill>
            </a:rPr>
            <a:t> </a:t>
          </a:r>
          <a:r>
            <a:rPr lang="en-US" sz="2300" b="1" kern="1200" dirty="0">
              <a:solidFill>
                <a:schemeClr val="tx1"/>
              </a:solidFill>
            </a:rPr>
            <a:t>Classification</a:t>
          </a:r>
          <a:r>
            <a:rPr lang="ko-KR" sz="2300" b="1" kern="1200" dirty="0">
              <a:solidFill>
                <a:schemeClr val="tx1"/>
              </a:solidFill>
            </a:rPr>
            <a:t>에 최적화된 신경망 사용</a:t>
          </a:r>
        </a:p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2300" b="1" kern="1200" dirty="0">
              <a:solidFill>
                <a:schemeClr val="tx1"/>
              </a:solidFill>
            </a:rPr>
            <a:t>ImageNet</a:t>
          </a:r>
          <a:r>
            <a:rPr lang="ko-KR" altLang="en-US" sz="2300" b="1" kern="1200" dirty="0">
              <a:solidFill>
                <a:schemeClr val="tx1"/>
              </a:solidFill>
            </a:rPr>
            <a:t>에서 높은 성능의 모델 </a:t>
          </a:r>
          <a:r>
            <a:rPr lang="en-US" altLang="ko-KR" sz="2300" b="1" kern="1200" dirty="0">
              <a:solidFill>
                <a:schemeClr val="tx1"/>
              </a:solidFill>
            </a:rPr>
            <a:t>&amp; </a:t>
          </a:r>
          <a:r>
            <a:rPr lang="ko-KR" altLang="en-US" sz="2300" b="1" kern="1200" dirty="0">
              <a:solidFill>
                <a:schemeClr val="tx1"/>
              </a:solidFill>
            </a:rPr>
            <a:t>활용도가 높은 모델 조사</a:t>
          </a:r>
          <a:endParaRPr lang="ko-KR" sz="2300" b="1" kern="1200" dirty="0">
            <a:solidFill>
              <a:schemeClr val="tx1"/>
            </a:solidFill>
          </a:endParaRPr>
        </a:p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ko-KR" sz="2300" b="1" kern="1200" dirty="0">
            <a:solidFill>
              <a:schemeClr val="tx1"/>
            </a:solidFill>
          </a:endParaRPr>
        </a:p>
      </dsp:txBody>
      <dsp:txXfrm>
        <a:off x="0" y="841431"/>
        <a:ext cx="17574961" cy="1304100"/>
      </dsp:txXfrm>
    </dsp:sp>
    <dsp:sp modelId="{6805179B-5853-4862-BA47-70F4ADCD409E}">
      <dsp:nvSpPr>
        <dsp:cNvPr id="0" name=""/>
        <dsp:cNvSpPr/>
      </dsp:nvSpPr>
      <dsp:spPr>
        <a:xfrm>
          <a:off x="0" y="2145531"/>
          <a:ext cx="17574961" cy="772200"/>
        </a:xfrm>
        <a:prstGeom prst="roundRect">
          <a:avLst/>
        </a:prstGeom>
        <a:noFill/>
        <a:ln w="635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b="1" kern="1200" dirty="0">
              <a:solidFill>
                <a:schemeClr val="tx1"/>
              </a:solidFill>
            </a:rPr>
            <a:t>선택 </a:t>
          </a:r>
          <a:r>
            <a:rPr lang="ko-KR" sz="3000" b="1" kern="1200" dirty="0">
              <a:solidFill>
                <a:schemeClr val="tx1"/>
              </a:solidFill>
            </a:rPr>
            <a:t>모델</a:t>
          </a:r>
        </a:p>
      </dsp:txBody>
      <dsp:txXfrm>
        <a:off x="37696" y="2183227"/>
        <a:ext cx="17499569" cy="696808"/>
      </dsp:txXfrm>
    </dsp:sp>
    <dsp:sp modelId="{31F9FC66-003A-4778-91A1-9C43B24B4AB4}">
      <dsp:nvSpPr>
        <dsp:cNvPr id="0" name=""/>
        <dsp:cNvSpPr/>
      </dsp:nvSpPr>
      <dsp:spPr>
        <a:xfrm>
          <a:off x="0" y="2917731"/>
          <a:ext cx="17574961" cy="3850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005" tIns="38100" rIns="213360" bIns="38100" numCol="1" spcCol="1270" anchor="t" anchorCtr="0">
          <a:noAutofit/>
        </a:bodyPr>
        <a:lstStyle/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 dirty="0" err="1">
              <a:solidFill>
                <a:schemeClr val="tx1"/>
              </a:solidFill>
            </a:rPr>
            <a:t>VGGNet</a:t>
          </a:r>
          <a:r>
            <a:rPr lang="en-US" sz="2300" b="1" kern="1200" dirty="0">
              <a:solidFill>
                <a:schemeClr val="tx1"/>
              </a:solidFill>
            </a:rPr>
            <a:t>(VGG16)</a:t>
          </a:r>
          <a:endParaRPr lang="ko-KR" sz="2300" b="1" kern="1200" dirty="0">
            <a:solidFill>
              <a:schemeClr val="tx1"/>
            </a:solidFill>
          </a:endParaRPr>
        </a:p>
        <a:p>
          <a:pPr marL="457200" lvl="2" indent="-228600" algn="l" defTabSz="10223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2300" b="1" kern="1200" dirty="0">
              <a:solidFill>
                <a:schemeClr val="tx1"/>
              </a:solidFill>
            </a:rPr>
            <a:t>높은 활용도</a:t>
          </a:r>
          <a:endParaRPr lang="ko-KR" sz="2300" b="1" kern="1200" dirty="0">
            <a:solidFill>
              <a:schemeClr val="tx1"/>
            </a:solidFill>
          </a:endParaRPr>
        </a:p>
        <a:p>
          <a:pPr marL="457200" lvl="2" indent="-228600" algn="l" defTabSz="10223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2300" b="1" kern="1200" dirty="0">
              <a:solidFill>
                <a:schemeClr val="tx1"/>
              </a:solidFill>
            </a:rPr>
            <a:t>멘토님의 조언</a:t>
          </a:r>
          <a:r>
            <a:rPr lang="en-US" sz="2300" b="1" kern="1200" dirty="0">
              <a:solidFill>
                <a:schemeClr val="tx1"/>
              </a:solidFill>
            </a:rPr>
            <a:t> </a:t>
          </a:r>
          <a:endParaRPr lang="ko-KR" sz="2300" b="1" kern="1200" dirty="0">
            <a:solidFill>
              <a:schemeClr val="tx1"/>
            </a:solidFill>
          </a:endParaRPr>
        </a:p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 dirty="0" err="1">
              <a:solidFill>
                <a:schemeClr val="tx1"/>
              </a:solidFill>
            </a:rPr>
            <a:t>MobileNet</a:t>
          </a:r>
          <a:r>
            <a:rPr lang="en-US" sz="2300" b="1" kern="1200" dirty="0">
              <a:solidFill>
                <a:schemeClr val="tx1"/>
              </a:solidFill>
            </a:rPr>
            <a:t> V2</a:t>
          </a:r>
          <a:endParaRPr lang="ko-KR" sz="2300" b="1" kern="1200" dirty="0">
            <a:solidFill>
              <a:schemeClr val="tx1"/>
            </a:solidFill>
          </a:endParaRPr>
        </a:p>
        <a:p>
          <a:pPr marL="457200" lvl="2" indent="-228600" algn="l" defTabSz="10223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2300" b="1" kern="1200" dirty="0">
              <a:solidFill>
                <a:schemeClr val="tx1"/>
              </a:solidFill>
            </a:rPr>
            <a:t>FLD </a:t>
          </a:r>
          <a:r>
            <a:rPr lang="ko-KR" altLang="en-US" sz="2300" b="1" kern="1200" dirty="0">
              <a:solidFill>
                <a:schemeClr val="tx1"/>
              </a:solidFill>
            </a:rPr>
            <a:t>모델에서 사용한 </a:t>
          </a:r>
          <a:r>
            <a:rPr lang="en-US" altLang="ko-KR" sz="2300" b="1" kern="1200" dirty="0">
              <a:solidFill>
                <a:schemeClr val="tx1"/>
              </a:solidFill>
            </a:rPr>
            <a:t>Network</a:t>
          </a:r>
          <a:endParaRPr lang="ko-KR" sz="2300" b="1" kern="1200" dirty="0">
            <a:solidFill>
              <a:schemeClr val="tx1"/>
            </a:solidFill>
          </a:endParaRPr>
        </a:p>
        <a:p>
          <a:pPr marL="457200" lvl="2" indent="-228600" algn="l" defTabSz="10223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2300" b="1" kern="1200" dirty="0">
              <a:solidFill>
                <a:schemeClr val="tx1"/>
              </a:solidFill>
            </a:rPr>
            <a:t>모델의 크기가 작으면서 동시에 높은 성능</a:t>
          </a:r>
          <a:endParaRPr lang="ko-KR" sz="2300" b="1" kern="1200" dirty="0">
            <a:solidFill>
              <a:schemeClr val="tx1"/>
            </a:solidFill>
          </a:endParaRPr>
        </a:p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 dirty="0">
              <a:solidFill>
                <a:schemeClr val="tx1"/>
              </a:solidFill>
            </a:rPr>
            <a:t>Inception V3</a:t>
          </a:r>
          <a:endParaRPr lang="ko-KR" sz="2300" b="1" kern="1200" dirty="0">
            <a:solidFill>
              <a:schemeClr val="tx1"/>
            </a:solidFill>
          </a:endParaRPr>
        </a:p>
        <a:p>
          <a:pPr marL="457200" lvl="2" indent="-228600" algn="l" defTabSz="10223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2300" b="1" kern="1200" dirty="0">
              <a:solidFill>
                <a:schemeClr val="tx1"/>
              </a:solidFill>
            </a:rPr>
            <a:t>얼굴형 판단 모델에 대한 논문에서 사용</a:t>
          </a:r>
          <a:endParaRPr lang="ko-KR" sz="2300" b="1" kern="1200" dirty="0">
            <a:solidFill>
              <a:schemeClr val="tx1"/>
            </a:solidFill>
          </a:endParaRPr>
        </a:p>
        <a:p>
          <a:pPr marL="457200" lvl="2" indent="-228600" algn="l" defTabSz="10223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ko-KR" sz="2300" b="1" kern="1200" dirty="0">
            <a:solidFill>
              <a:schemeClr val="tx1"/>
            </a:solidFill>
          </a:endParaRPr>
        </a:p>
      </dsp:txBody>
      <dsp:txXfrm>
        <a:off x="0" y="2917731"/>
        <a:ext cx="17574961" cy="3850200"/>
      </dsp:txXfrm>
    </dsp:sp>
    <dsp:sp modelId="{136FE3A3-D09D-4D86-8115-E1B28A896046}">
      <dsp:nvSpPr>
        <dsp:cNvPr id="0" name=""/>
        <dsp:cNvSpPr/>
      </dsp:nvSpPr>
      <dsp:spPr>
        <a:xfrm>
          <a:off x="0" y="6767931"/>
          <a:ext cx="17574961" cy="772200"/>
        </a:xfrm>
        <a:prstGeom prst="roundRect">
          <a:avLst/>
        </a:prstGeom>
        <a:noFill/>
        <a:ln w="635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000" b="1" kern="1200" dirty="0">
              <a:solidFill>
                <a:schemeClr val="tx1"/>
              </a:solidFill>
            </a:rPr>
            <a:t>학습</a:t>
          </a:r>
          <a:r>
            <a:rPr lang="en-US" altLang="ko-KR" sz="3000" b="1" kern="1200" dirty="0">
              <a:solidFill>
                <a:schemeClr val="tx1"/>
              </a:solidFill>
            </a:rPr>
            <a:t> </a:t>
          </a:r>
          <a:r>
            <a:rPr lang="ko-KR" altLang="en-US" sz="3000" b="1" kern="1200" dirty="0">
              <a:solidFill>
                <a:schemeClr val="tx1"/>
              </a:solidFill>
            </a:rPr>
            <a:t>진행</a:t>
          </a:r>
          <a:endParaRPr lang="ko-KR" sz="3000" b="1" kern="1200" dirty="0">
            <a:solidFill>
              <a:schemeClr val="tx1"/>
            </a:solidFill>
          </a:endParaRPr>
        </a:p>
      </dsp:txBody>
      <dsp:txXfrm>
        <a:off x="37696" y="6805627"/>
        <a:ext cx="17499569" cy="696808"/>
      </dsp:txXfrm>
    </dsp:sp>
    <dsp:sp modelId="{E6075345-BD73-41FB-9477-E468A009382A}">
      <dsp:nvSpPr>
        <dsp:cNvPr id="0" name=""/>
        <dsp:cNvSpPr/>
      </dsp:nvSpPr>
      <dsp:spPr>
        <a:xfrm>
          <a:off x="0" y="7540131"/>
          <a:ext cx="17574961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005" tIns="38100" rIns="213360" bIns="38100" numCol="1" spcCol="1270" anchor="t" anchorCtr="0">
          <a:noAutofit/>
        </a:bodyPr>
        <a:lstStyle/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 dirty="0">
              <a:solidFill>
                <a:schemeClr val="tx1"/>
              </a:solidFill>
            </a:rPr>
            <a:t>Transfer Learning</a:t>
          </a:r>
          <a:endParaRPr lang="ko-KR" sz="2300" b="1" kern="1200" dirty="0">
            <a:solidFill>
              <a:schemeClr val="tx1"/>
            </a:solidFill>
          </a:endParaRPr>
        </a:p>
      </dsp:txBody>
      <dsp:txXfrm>
        <a:off x="0" y="7540131"/>
        <a:ext cx="17574961" cy="496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"/>
        <a:ea typeface="Helvetica"/>
        <a:cs typeface="Helvetica"/>
        <a:sym typeface="Helvetica"/>
      </a:defRPr>
    </a:lvl1pPr>
    <a:lvl2pPr indent="228600" defTabSz="457200" latinLnBrk="0">
      <a:lnSpc>
        <a:spcPct val="117999"/>
      </a:lnSpc>
      <a:defRPr sz="2200">
        <a:latin typeface="Helvetica"/>
        <a:ea typeface="Helvetica"/>
        <a:cs typeface="Helvetica"/>
        <a:sym typeface="Helvetica"/>
      </a:defRPr>
    </a:lvl2pPr>
    <a:lvl3pPr indent="457200" defTabSz="457200" latinLnBrk="0">
      <a:lnSpc>
        <a:spcPct val="117999"/>
      </a:lnSpc>
      <a:defRPr sz="2200">
        <a:latin typeface="Helvetica"/>
        <a:ea typeface="Helvetica"/>
        <a:cs typeface="Helvetica"/>
        <a:sym typeface="Helvetica"/>
      </a:defRPr>
    </a:lvl3pPr>
    <a:lvl4pPr indent="685800" defTabSz="457200" latinLnBrk="0">
      <a:lnSpc>
        <a:spcPct val="117999"/>
      </a:lnSpc>
      <a:defRPr sz="2200">
        <a:latin typeface="Helvetica"/>
        <a:ea typeface="Helvetica"/>
        <a:cs typeface="Helvetica"/>
        <a:sym typeface="Helvetica"/>
      </a:defRPr>
    </a:lvl4pPr>
    <a:lvl5pPr indent="914400" defTabSz="457200" latinLnBrk="0">
      <a:lnSpc>
        <a:spcPct val="117999"/>
      </a:lnSpc>
      <a:defRPr sz="2200">
        <a:latin typeface="Helvetica"/>
        <a:ea typeface="Helvetica"/>
        <a:cs typeface="Helvetica"/>
        <a:sym typeface="Helvetica"/>
      </a:defRPr>
    </a:lvl5pPr>
    <a:lvl6pPr indent="1143000" defTabSz="457200" latinLnBrk="0">
      <a:lnSpc>
        <a:spcPct val="117999"/>
      </a:lnSpc>
      <a:defRPr sz="2200">
        <a:latin typeface="Helvetica"/>
        <a:ea typeface="Helvetica"/>
        <a:cs typeface="Helvetica"/>
        <a:sym typeface="Helvetica"/>
      </a:defRPr>
    </a:lvl6pPr>
    <a:lvl7pPr indent="1371600" defTabSz="457200" latinLnBrk="0">
      <a:lnSpc>
        <a:spcPct val="117999"/>
      </a:lnSpc>
      <a:defRPr sz="2200">
        <a:latin typeface="Helvetica"/>
        <a:ea typeface="Helvetica"/>
        <a:cs typeface="Helvetica"/>
        <a:sym typeface="Helvetica"/>
      </a:defRPr>
    </a:lvl7pPr>
    <a:lvl8pPr indent="1600200" defTabSz="457200" latinLnBrk="0">
      <a:lnSpc>
        <a:spcPct val="117999"/>
      </a:lnSpc>
      <a:defRPr sz="2200">
        <a:latin typeface="Helvetica"/>
        <a:ea typeface="Helvetica"/>
        <a:cs typeface="Helvetica"/>
        <a:sym typeface="Helvetica"/>
      </a:defRPr>
    </a:lvl8pPr>
    <a:lvl9pPr indent="1828800" defTabSz="457200" latinLnBrk="0">
      <a:lnSpc>
        <a:spcPct val="117999"/>
      </a:lnSpc>
      <a:defRPr sz="2200">
        <a:latin typeface="Helvetica"/>
        <a:ea typeface="Helvetica"/>
        <a:cs typeface="Helvetica"/>
        <a:sym typeface="Helvetica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2" name="Simple P."/>
          <p:cNvSpPr txBox="1">
            <a:spLocks noGrp="1"/>
          </p:cNvSpPr>
          <p:nvPr>
            <p:ph type="body" sz="quarter" idx="21"/>
          </p:nvPr>
        </p:nvSpPr>
        <p:spPr>
          <a:xfrm>
            <a:off x="1752600" y="2188477"/>
            <a:ext cx="2795944" cy="5080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700"/>
            </a:lvl1pPr>
          </a:lstStyle>
          <a:p>
            <a:r>
              <a:t>Simple P.</a:t>
            </a:r>
          </a:p>
        </p:txBody>
      </p:sp>
      <p:sp>
        <p:nvSpPr>
          <p:cNvPr id="13" name="Oct, 2022"/>
          <p:cNvSpPr txBox="1">
            <a:spLocks noGrp="1"/>
          </p:cNvSpPr>
          <p:nvPr>
            <p:ph type="body" sz="quarter" idx="22"/>
          </p:nvPr>
        </p:nvSpPr>
        <p:spPr>
          <a:xfrm>
            <a:off x="1752600" y="11314176"/>
            <a:ext cx="2795944" cy="5080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700"/>
            </a:lvl1pPr>
          </a:lstStyle>
          <a:p>
            <a:r>
              <a:t>Oct, 2022</a:t>
            </a:r>
          </a:p>
        </p:txBody>
      </p:sp>
      <p:sp>
        <p:nvSpPr>
          <p:cNvPr id="14" name="Simple Presentation"/>
          <p:cNvSpPr txBox="1">
            <a:spLocks noGrp="1"/>
          </p:cNvSpPr>
          <p:nvPr>
            <p:ph type="body" sz="quarter" idx="23"/>
          </p:nvPr>
        </p:nvSpPr>
        <p:spPr>
          <a:xfrm>
            <a:off x="19834353" y="2188477"/>
            <a:ext cx="2795945" cy="508001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defRPr sz="1700"/>
            </a:lvl1pPr>
          </a:lstStyle>
          <a:p>
            <a:r>
              <a:t>Simple Presentation</a:t>
            </a:r>
          </a:p>
        </p:txBody>
      </p:sp>
      <p:sp>
        <p:nvSpPr>
          <p:cNvPr id="15" name="Proposal Project"/>
          <p:cNvSpPr txBox="1">
            <a:spLocks noGrp="1"/>
          </p:cNvSpPr>
          <p:nvPr>
            <p:ph type="body" sz="quarter" idx="24"/>
          </p:nvPr>
        </p:nvSpPr>
        <p:spPr>
          <a:xfrm>
            <a:off x="19834353" y="11314176"/>
            <a:ext cx="2795945" cy="508001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defRPr sz="1700"/>
            </a:lvl1pPr>
          </a:lstStyle>
          <a:p>
            <a:r>
              <a:t>Proposal Project</a:t>
            </a:r>
          </a:p>
        </p:txBody>
      </p:sp>
      <p:sp>
        <p:nvSpPr>
          <p:cNvPr id="16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626532" y="2701991"/>
            <a:ext cx="10922138" cy="1902088"/>
          </a:xfrm>
          <a:prstGeom prst="rect">
            <a:avLst/>
          </a:prstGeom>
        </p:spPr>
        <p:txBody>
          <a:bodyPr/>
          <a:lstStyle>
            <a:lvl1pPr>
              <a:defRPr sz="9000" b="0" spc="0">
                <a:solidFill>
                  <a:srgbClr val="262626"/>
                </a:solidFill>
                <a:latin typeface="+mn-lt"/>
                <a:ea typeface="+mn-ea"/>
                <a:cs typeface="+mn-cs"/>
                <a:sym typeface="나눔명조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5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54344" y="9067503"/>
            <a:ext cx="10932445" cy="30934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38383"/>
                </a:solidFill>
              </a:defRPr>
            </a:lvl1pPr>
            <a:lvl2pPr>
              <a:defRPr>
                <a:solidFill>
                  <a:srgbClr val="838383"/>
                </a:solidFill>
              </a:defRPr>
            </a:lvl2pPr>
            <a:lvl3pPr>
              <a:defRPr>
                <a:solidFill>
                  <a:srgbClr val="838383"/>
                </a:solidFill>
              </a:defRPr>
            </a:lvl3pPr>
            <a:lvl4pPr>
              <a:defRPr>
                <a:solidFill>
                  <a:srgbClr val="838383"/>
                </a:solidFill>
              </a:defRPr>
            </a:lvl4pPr>
            <a:lvl5pPr>
              <a:defRPr>
                <a:solidFill>
                  <a:srgbClr val="838383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123810" y="2847709"/>
            <a:ext cx="14986001" cy="5080001"/>
          </a:xfrm>
          <a:prstGeom prst="rect">
            <a:avLst/>
          </a:prstGeom>
        </p:spPr>
        <p:txBody>
          <a:bodyPr/>
          <a:lstStyle>
            <a:lvl1pPr>
              <a:defRPr sz="30000" spc="0">
                <a:solidFill>
                  <a:srgbClr val="A9ADA4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3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758753" y="5140550"/>
            <a:ext cx="21130936" cy="1902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752600" y="7223190"/>
            <a:ext cx="10932445" cy="2069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2927549" y="12437698"/>
            <a:ext cx="467458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584200">
              <a:lnSpc>
                <a:spcPct val="100000"/>
              </a:lnSpc>
              <a:defRPr sz="2500">
                <a:solidFill>
                  <a:srgbClr val="D5D5D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187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4572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187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9144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187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13716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187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18288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187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22860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187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27432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187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32004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187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36576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187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0" marR="0" indent="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4572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9144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13716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18288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22860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27432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32004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36576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"/><Relationship Id="rId3" Type="http://schemas.openxmlformats.org/officeDocument/2006/relationships/image" Target="../media/image10.tif"/><Relationship Id="rId7" Type="http://schemas.openxmlformats.org/officeDocument/2006/relationships/image" Target="../media/image14.t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"/><Relationship Id="rId5" Type="http://schemas.openxmlformats.org/officeDocument/2006/relationships/image" Target="../media/image12.png"/><Relationship Id="rId10" Type="http://schemas.openxmlformats.org/officeDocument/2006/relationships/image" Target="../media/image17.tif"/><Relationship Id="rId4" Type="http://schemas.openxmlformats.org/officeDocument/2006/relationships/image" Target="../media/image11.png"/><Relationship Id="rId9" Type="http://schemas.openxmlformats.org/officeDocument/2006/relationships/image" Target="../media/image16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818779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ctr" defTabSz="825500">
              <a:lnSpc>
                <a:spcPct val="100000"/>
              </a:lnSpc>
              <a:defRPr sz="32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선"/>
          <p:cNvSpPr/>
          <p:nvPr/>
        </p:nvSpPr>
        <p:spPr>
          <a:xfrm flipV="1">
            <a:off x="1600809" y="1828799"/>
            <a:ext cx="21182382" cy="1"/>
          </a:xfrm>
          <a:prstGeom prst="line">
            <a:avLst/>
          </a:prstGeom>
          <a:ln w="25400">
            <a:solidFill>
              <a:srgbClr val="FFFFFF">
                <a:alpha val="6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5" name="선"/>
          <p:cNvSpPr/>
          <p:nvPr/>
        </p:nvSpPr>
        <p:spPr>
          <a:xfrm flipV="1">
            <a:off x="1600809" y="12064999"/>
            <a:ext cx="21182382" cy="1"/>
          </a:xfrm>
          <a:prstGeom prst="line">
            <a:avLst/>
          </a:prstGeom>
          <a:ln w="25400">
            <a:solidFill>
              <a:srgbClr val="FFFFFF">
                <a:alpha val="6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" name="H A I !"/>
          <p:cNvSpPr txBox="1">
            <a:spLocks noGrp="1"/>
          </p:cNvSpPr>
          <p:nvPr>
            <p:ph type="ctrTitle"/>
          </p:nvPr>
        </p:nvSpPr>
        <p:spPr>
          <a:xfrm>
            <a:off x="1626532" y="5002632"/>
            <a:ext cx="21130936" cy="190208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2218888">
              <a:defRPr sz="11830" spc="2011"/>
            </a:lvl1pPr>
          </a:lstStyle>
          <a:p>
            <a:r>
              <a:t>H A I !</a:t>
            </a:r>
          </a:p>
        </p:txBody>
      </p:sp>
      <p:sp>
        <p:nvSpPr>
          <p:cNvPr id="47" name="직사각형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" name="Capstone Project 14 Team…"/>
          <p:cNvSpPr txBox="1">
            <a:spLocks noGrp="1"/>
          </p:cNvSpPr>
          <p:nvPr>
            <p:ph type="body" idx="24"/>
          </p:nvPr>
        </p:nvSpPr>
        <p:spPr>
          <a:xfrm>
            <a:off x="1625600" y="10817386"/>
            <a:ext cx="21132800" cy="1013114"/>
          </a:xfrm>
          <a:prstGeom prst="rect">
            <a:avLst/>
          </a:prstGeom>
        </p:spPr>
        <p:txBody>
          <a:bodyPr/>
          <a:lstStyle/>
          <a:p>
            <a:pPr defTabSz="2316421">
              <a:defRPr sz="2850"/>
            </a:pPr>
            <a:r>
              <a:t>Capstone Project 14 Team</a:t>
            </a:r>
          </a:p>
          <a:p>
            <a:pPr defTabSz="2316421">
              <a:defRPr sz="2850"/>
            </a:pPr>
            <a:r>
              <a:t>오규석 양성민 유선종 차윤성 최나라</a:t>
            </a:r>
          </a:p>
        </p:txBody>
      </p:sp>
      <p:sp>
        <p:nvSpPr>
          <p:cNvPr id="49" name="얼굴형 기반 헤어스타일 추천"/>
          <p:cNvSpPr txBox="1">
            <a:spLocks noGrp="1"/>
          </p:cNvSpPr>
          <p:nvPr>
            <p:ph type="subTitle" sz="quarter" idx="1"/>
          </p:nvPr>
        </p:nvSpPr>
        <p:spPr>
          <a:xfrm>
            <a:off x="1625600" y="7118002"/>
            <a:ext cx="21132800" cy="70014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ctr">
              <a:defRPr sz="3000"/>
            </a:lvl1pPr>
          </a:lstStyle>
          <a:p>
            <a:r>
              <a:t>얼굴형 기반 헤어스타일 추천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015838" y="12437698"/>
            <a:ext cx="290879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187" name="주요 기능 - 얼굴형 판단"/>
          <p:cNvSpPr txBox="1">
            <a:spLocks noGrp="1"/>
          </p:cNvSpPr>
          <p:nvPr>
            <p:ph type="title"/>
          </p:nvPr>
        </p:nvSpPr>
        <p:spPr>
          <a:xfrm>
            <a:off x="843970" y="993132"/>
            <a:ext cx="17336454" cy="190208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 err="1"/>
              <a:t>주요</a:t>
            </a:r>
            <a:r>
              <a:rPr dirty="0"/>
              <a:t> </a:t>
            </a:r>
            <a:r>
              <a:rPr dirty="0" err="1"/>
              <a:t>기능</a:t>
            </a:r>
            <a:r>
              <a:rPr dirty="0"/>
              <a:t> </a:t>
            </a:r>
            <a:r>
              <a:rPr lang="en-US" altLang="ko-KR" dirty="0"/>
              <a:t>–</a:t>
            </a:r>
            <a:r>
              <a:rPr dirty="0" err="1"/>
              <a:t>얼굴형</a:t>
            </a:r>
            <a:r>
              <a:rPr dirty="0"/>
              <a:t> </a:t>
            </a:r>
            <a:r>
              <a:rPr dirty="0" err="1"/>
              <a:t>판단</a:t>
            </a:r>
            <a:endParaRPr dirty="0"/>
          </a:p>
        </p:txBody>
      </p:sp>
      <p:sp>
        <p:nvSpPr>
          <p:cNvPr id="188" name="선"/>
          <p:cNvSpPr/>
          <p:nvPr/>
        </p:nvSpPr>
        <p:spPr>
          <a:xfrm flipV="1">
            <a:off x="853157" y="2606185"/>
            <a:ext cx="22677685" cy="1"/>
          </a:xfrm>
          <a:prstGeom prst="line">
            <a:avLst/>
          </a:prstGeom>
          <a:ln w="25400">
            <a:solidFill>
              <a:srgbClr val="818779"/>
            </a:solidFill>
            <a:miter lim="400000"/>
          </a:ln>
        </p:spPr>
        <p:txBody>
          <a:bodyPr lIns="82987" tIns="82987" rIns="82987" bIns="82987"/>
          <a:lstStyle/>
          <a:p>
            <a:pPr defTabSz="825500">
              <a:lnSpc>
                <a:spcPct val="150000"/>
              </a:lnSpc>
              <a:defRPr sz="2000">
                <a:solidFill>
                  <a:srgbClr val="8B8C8C"/>
                </a:solidFill>
              </a:defRPr>
            </a:pPr>
            <a:endParaRPr/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7FDF6200-F0D6-4E8A-9B34-D3C89C9621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9599236"/>
              </p:ext>
            </p:extLst>
          </p:nvPr>
        </p:nvGraphicFramePr>
        <p:xfrm>
          <a:off x="1286779" y="3547954"/>
          <a:ext cx="17574961" cy="8106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B8F0C772-DDCB-4DCB-8597-4FF849D24FD5}"/>
              </a:ext>
            </a:extLst>
          </p:cNvPr>
          <p:cNvGrpSpPr/>
          <p:nvPr/>
        </p:nvGrpSpPr>
        <p:grpSpPr>
          <a:xfrm>
            <a:off x="1412865" y="11377160"/>
            <a:ext cx="18890224" cy="2130251"/>
            <a:chOff x="1835696" y="5428468"/>
            <a:chExt cx="5417782" cy="95043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3F4945F-1108-4699-9F9B-9FDB98637E2A}"/>
                </a:ext>
              </a:extLst>
            </p:cNvPr>
            <p:cNvGrpSpPr/>
            <p:nvPr/>
          </p:nvGrpSpPr>
          <p:grpSpPr>
            <a:xfrm>
              <a:off x="2978123" y="5428468"/>
              <a:ext cx="4275355" cy="862499"/>
              <a:chOff x="2664430" y="5249846"/>
              <a:chExt cx="4392488" cy="1105905"/>
            </a:xfrm>
            <a:effectLst/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950FF7-8365-40E8-B15D-3CAC00A03B8C}"/>
                  </a:ext>
                </a:extLst>
              </p:cNvPr>
              <p:cNvSpPr txBox="1"/>
              <p:nvPr/>
            </p:nvSpPr>
            <p:spPr>
              <a:xfrm>
                <a:off x="2664430" y="5906361"/>
                <a:ext cx="4392488" cy="44939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400" b="1" dirty="0"/>
                  <a:t>학습 결과 가장 높은 성능의 모델 선택</a:t>
                </a:r>
              </a:p>
            </p:txBody>
          </p:sp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F00090DD-484E-4F47-93FA-A36C75946C89}"/>
                  </a:ext>
                </a:extLst>
              </p:cNvPr>
              <p:cNvSpPr/>
              <p:nvPr/>
            </p:nvSpPr>
            <p:spPr>
              <a:xfrm rot="5400000">
                <a:off x="3840843" y="5286265"/>
                <a:ext cx="429645" cy="3568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400"/>
              </a:p>
            </p:txBody>
          </p:sp>
        </p:grpSp>
        <p:sp>
          <p:nvSpPr>
            <p:cNvPr id="10" name="순서도: 대체 처리 9">
              <a:extLst>
                <a:ext uri="{FF2B5EF4-FFF2-40B4-BE49-F238E27FC236}">
                  <a16:creationId xmlns:a16="http://schemas.microsoft.com/office/drawing/2014/main" id="{378958A6-C277-433B-98F3-7B2927394666}"/>
                </a:ext>
              </a:extLst>
            </p:cNvPr>
            <p:cNvSpPr/>
            <p:nvPr/>
          </p:nvSpPr>
          <p:spPr>
            <a:xfrm>
              <a:off x="1835696" y="5852548"/>
              <a:ext cx="5040560" cy="526357"/>
            </a:xfrm>
            <a:prstGeom prst="flowChartAlternateProcess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400"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191" name="주요 기능 - VGGNet &amp; Mobile Net V2"/>
          <p:cNvSpPr txBox="1">
            <a:spLocks noGrp="1"/>
          </p:cNvSpPr>
          <p:nvPr>
            <p:ph type="title"/>
          </p:nvPr>
        </p:nvSpPr>
        <p:spPr>
          <a:xfrm>
            <a:off x="843970" y="993132"/>
            <a:ext cx="23333422" cy="1902089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주요</a:t>
            </a:r>
            <a:r>
              <a:rPr dirty="0"/>
              <a:t> </a:t>
            </a:r>
            <a:r>
              <a:rPr dirty="0" err="1"/>
              <a:t>기능</a:t>
            </a:r>
            <a:r>
              <a:rPr dirty="0"/>
              <a:t> </a:t>
            </a:r>
            <a:r>
              <a:rPr lang="en-US" altLang="ko-KR" dirty="0"/>
              <a:t>–</a:t>
            </a:r>
            <a:r>
              <a:rPr lang="en-US" dirty="0"/>
              <a:t> </a:t>
            </a:r>
            <a:r>
              <a:rPr lang="ko-KR" altLang="en-US" dirty="0"/>
              <a:t>모델 평가 기준</a:t>
            </a:r>
            <a:endParaRPr dirty="0"/>
          </a:p>
        </p:txBody>
      </p:sp>
      <p:sp>
        <p:nvSpPr>
          <p:cNvPr id="192" name="선"/>
          <p:cNvSpPr/>
          <p:nvPr/>
        </p:nvSpPr>
        <p:spPr>
          <a:xfrm flipV="1">
            <a:off x="853157" y="2606185"/>
            <a:ext cx="22677685" cy="1"/>
          </a:xfrm>
          <a:prstGeom prst="line">
            <a:avLst/>
          </a:prstGeom>
          <a:ln w="25400">
            <a:solidFill>
              <a:srgbClr val="818779"/>
            </a:solidFill>
            <a:miter lim="400000"/>
          </a:ln>
        </p:spPr>
        <p:txBody>
          <a:bodyPr lIns="82987" tIns="82987" rIns="82987" bIns="82987"/>
          <a:lstStyle/>
          <a:p>
            <a:pPr defTabSz="825500">
              <a:lnSpc>
                <a:spcPct val="150000"/>
              </a:lnSpc>
              <a:defRPr sz="2000">
                <a:solidFill>
                  <a:srgbClr val="8B8C8C"/>
                </a:solidFill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CBE24E-58A5-47CC-BC34-7F9F67C53801}"/>
              </a:ext>
            </a:extLst>
          </p:cNvPr>
          <p:cNvSpPr txBox="1"/>
          <p:nvPr/>
        </p:nvSpPr>
        <p:spPr>
          <a:xfrm>
            <a:off x="1783975" y="2719458"/>
            <a:ext cx="20816047" cy="58641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2400" b="1" dirty="0"/>
              <a:t>Training Set</a:t>
            </a:r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000" dirty="0"/>
              <a:t>    -  </a:t>
            </a:r>
            <a:r>
              <a:rPr lang="ko-KR" altLang="en-US" sz="2000" dirty="0"/>
              <a:t>모델 학습에 사용된 </a:t>
            </a:r>
            <a:r>
              <a:rPr lang="en-US" altLang="ko-KR" sz="2000" dirty="0"/>
              <a:t>Data Set </a:t>
            </a:r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000" dirty="0"/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2400" b="1" dirty="0"/>
              <a:t>Validation Set</a:t>
            </a:r>
          </a:p>
          <a:p>
            <a:pPr lvl="1" indent="0"/>
            <a:r>
              <a:rPr lang="en-US" altLang="ko-KR" sz="2400" dirty="0"/>
              <a:t>    </a:t>
            </a:r>
            <a:r>
              <a:rPr lang="en-US" altLang="ko-KR" sz="2000" dirty="0"/>
              <a:t>- </a:t>
            </a:r>
            <a:r>
              <a:rPr lang="ko-KR" altLang="en-US" sz="2000" dirty="0"/>
              <a:t>모델 학습에 사용되지 않은 </a:t>
            </a:r>
            <a:r>
              <a:rPr lang="en-US" altLang="ko-KR" sz="2000" dirty="0"/>
              <a:t>Data Set</a:t>
            </a:r>
          </a:p>
          <a:p>
            <a:pPr lvl="1" indent="0"/>
            <a:endParaRPr lang="en-US" altLang="ko-KR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좋은 성능의 모델</a:t>
            </a:r>
            <a:endParaRPr lang="en-US" altLang="ko-KR" sz="2400" b="1" dirty="0"/>
          </a:p>
          <a:p>
            <a:pPr lvl="1" indent="0"/>
            <a:r>
              <a:rPr lang="en-US" altLang="ko-KR" sz="2000" dirty="0"/>
              <a:t>    - </a:t>
            </a:r>
            <a:r>
              <a:rPr lang="ko-KR" altLang="en-US" sz="2000" dirty="0"/>
              <a:t>학습한 데이터 이외에 새로운 데이터도 정확하게 판단하는 모델</a:t>
            </a:r>
            <a:endParaRPr lang="en-US" altLang="ko-KR" sz="2000" dirty="0"/>
          </a:p>
          <a:p>
            <a:pPr lvl="1" indent="0"/>
            <a:endParaRPr lang="en-US" altLang="ko-KR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Validation Set</a:t>
            </a:r>
            <a:r>
              <a:rPr lang="ko-KR" altLang="en-US" sz="2400" dirty="0"/>
              <a:t>의</a:t>
            </a:r>
            <a:r>
              <a:rPr lang="en-US" altLang="ko-KR" sz="2400" dirty="0"/>
              <a:t> Accuracy</a:t>
            </a:r>
            <a:r>
              <a:rPr lang="ko-KR" altLang="en-US" sz="2400" dirty="0"/>
              <a:t>와 </a:t>
            </a:r>
            <a:r>
              <a:rPr lang="en-US" altLang="ko-KR" sz="2400" dirty="0"/>
              <a:t>Loss</a:t>
            </a:r>
            <a:r>
              <a:rPr lang="ko-KR" altLang="en-US" sz="2400" dirty="0"/>
              <a:t>가 </a:t>
            </a:r>
            <a:r>
              <a:rPr lang="ko-KR" altLang="en-US" sz="2400" b="1" dirty="0"/>
              <a:t>그림</a:t>
            </a:r>
            <a:r>
              <a:rPr lang="en-US" altLang="ko-KR" sz="2400" b="1" dirty="0"/>
              <a:t>1</a:t>
            </a:r>
            <a:r>
              <a:rPr lang="ko-KR" altLang="en-US" sz="2400" dirty="0"/>
              <a:t>과 같이 </a:t>
            </a:r>
            <a:r>
              <a:rPr lang="en-US" altLang="ko-KR" sz="2400" dirty="0"/>
              <a:t>Training Set</a:t>
            </a:r>
            <a:r>
              <a:rPr lang="ko-KR" altLang="en-US" sz="2400" dirty="0"/>
              <a:t>의 </a:t>
            </a:r>
            <a:r>
              <a:rPr lang="en-US" altLang="ko-KR" sz="2400" dirty="0"/>
              <a:t>Accuracy</a:t>
            </a:r>
            <a:r>
              <a:rPr lang="ko-KR" altLang="en-US" sz="2400" dirty="0"/>
              <a:t>와 </a:t>
            </a:r>
            <a:r>
              <a:rPr lang="en-US" altLang="ko-KR" sz="2400" dirty="0"/>
              <a:t>Loss</a:t>
            </a:r>
            <a:r>
              <a:rPr lang="ko-KR" altLang="en-US" sz="2400" dirty="0"/>
              <a:t>의 형태를 따른다면 좋은 성능의 모델이라 할 수 있다</a:t>
            </a:r>
            <a:r>
              <a:rPr lang="en-US" altLang="ko-KR" sz="2400" dirty="0"/>
              <a:t>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Validation Set</a:t>
            </a:r>
            <a:r>
              <a:rPr lang="ko-KR" altLang="en-US" sz="2400" dirty="0"/>
              <a:t>의</a:t>
            </a:r>
            <a:r>
              <a:rPr lang="en-US" altLang="ko-KR" sz="2400" dirty="0"/>
              <a:t> Accuracy</a:t>
            </a:r>
            <a:r>
              <a:rPr lang="ko-KR" altLang="en-US" sz="2400" dirty="0"/>
              <a:t>는 </a:t>
            </a:r>
            <a:r>
              <a:rPr lang="en-US" altLang="ko-KR" sz="2400" dirty="0"/>
              <a:t>Training Set</a:t>
            </a:r>
            <a:r>
              <a:rPr lang="ko-KR" altLang="en-US" sz="2400" dirty="0"/>
              <a:t>의 </a:t>
            </a:r>
            <a:r>
              <a:rPr lang="en-US" altLang="ko-KR" sz="2400" dirty="0"/>
              <a:t>Accuracy</a:t>
            </a:r>
            <a:r>
              <a:rPr lang="ko-KR" altLang="en-US" sz="2400" dirty="0"/>
              <a:t>에 근접하지만 </a:t>
            </a:r>
            <a:r>
              <a:rPr lang="ko-KR" altLang="en-US" sz="2400" b="1" dirty="0"/>
              <a:t>그림</a:t>
            </a:r>
            <a:r>
              <a:rPr lang="en-US" altLang="ko-KR" sz="2400" b="1" dirty="0"/>
              <a:t>2</a:t>
            </a:r>
            <a:r>
              <a:rPr lang="ko-KR" altLang="en-US" sz="2400" dirty="0"/>
              <a:t>와 같이 </a:t>
            </a:r>
            <a:r>
              <a:rPr lang="en-US" altLang="ko-KR" sz="2400" dirty="0"/>
              <a:t>Loss</a:t>
            </a:r>
            <a:r>
              <a:rPr lang="ko-KR" altLang="en-US" sz="2400" dirty="0"/>
              <a:t>가 증가한다면 좋은 성능의 모델이라 할 수 없다</a:t>
            </a:r>
            <a:r>
              <a:rPr lang="en-US" altLang="ko-KR" sz="2400" dirty="0"/>
              <a:t>.</a:t>
            </a:r>
          </a:p>
          <a:p>
            <a:pPr lvl="1" indent="0"/>
            <a:endParaRPr lang="en-US" altLang="ko-KR" sz="20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FEE266A-0073-40BD-BC5C-6CC7E64C5E6D}"/>
              </a:ext>
            </a:extLst>
          </p:cNvPr>
          <p:cNvGrpSpPr/>
          <p:nvPr/>
        </p:nvGrpSpPr>
        <p:grpSpPr>
          <a:xfrm>
            <a:off x="2224535" y="8799144"/>
            <a:ext cx="7294449" cy="4621342"/>
            <a:chOff x="2314182" y="6858000"/>
            <a:chExt cx="7294449" cy="462134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A7A54F8-B8A3-4CD0-B87B-7A3448E9C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182" y="6858000"/>
              <a:ext cx="7294449" cy="453876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454AAE-46CF-49A7-B65D-D07C162D3E4D}"/>
                </a:ext>
              </a:extLst>
            </p:cNvPr>
            <p:cNvSpPr txBox="1"/>
            <p:nvPr/>
          </p:nvSpPr>
          <p:spPr>
            <a:xfrm>
              <a:off x="5178989" y="10976640"/>
              <a:ext cx="1564834" cy="502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000" b="1" i="0" u="none" strike="noStrike" cap="none" spc="0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그림 </a:t>
              </a:r>
              <a:r>
                <a:rPr kumimoji="0" lang="en-US" altLang="ko-KR" sz="2000" b="1" i="0" u="none" strike="noStrike" cap="none" spc="0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1</a:t>
              </a:r>
              <a:endPara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05565B5-AD97-4B69-B4DF-F876D6DD4664}"/>
              </a:ext>
            </a:extLst>
          </p:cNvPr>
          <p:cNvGrpSpPr/>
          <p:nvPr/>
        </p:nvGrpSpPr>
        <p:grpSpPr>
          <a:xfrm>
            <a:off x="12510681" y="8633345"/>
            <a:ext cx="7607046" cy="4809601"/>
            <a:chOff x="12711953" y="6669741"/>
            <a:chExt cx="7607046" cy="48096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D1F302F-790E-43D7-A1BC-F4CBB02EB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1953" y="6669741"/>
              <a:ext cx="7607046" cy="419362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14DFC0-0569-4844-9D05-FDB42986412D}"/>
                </a:ext>
              </a:extLst>
            </p:cNvPr>
            <p:cNvSpPr txBox="1"/>
            <p:nvPr/>
          </p:nvSpPr>
          <p:spPr>
            <a:xfrm>
              <a:off x="16187771" y="10976640"/>
              <a:ext cx="1564834" cy="502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000" b="1" i="0" u="none" strike="noStrike" cap="none" spc="0" normalizeH="0" baseline="0" dirty="0">
                  <a:ln>
                    <a:noFill/>
                  </a:ln>
                  <a:solidFill>
                    <a:srgbClr val="060606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그림 </a:t>
              </a:r>
              <a:r>
                <a:rPr lang="en-US" altLang="ko-KR" sz="2000" b="1" dirty="0">
                  <a:solidFill>
                    <a:srgbClr val="060606"/>
                  </a:solidFill>
                </a:rPr>
                <a:t>2</a:t>
              </a:r>
              <a:endPara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rgbClr val="06060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42422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191" name="주요 기능 - VGGNet &amp; Mobile Net V2"/>
          <p:cNvSpPr txBox="1">
            <a:spLocks noGrp="1"/>
          </p:cNvSpPr>
          <p:nvPr>
            <p:ph type="title"/>
          </p:nvPr>
        </p:nvSpPr>
        <p:spPr>
          <a:xfrm>
            <a:off x="843970" y="993132"/>
            <a:ext cx="23333422" cy="1902089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주요</a:t>
            </a:r>
            <a:r>
              <a:rPr dirty="0"/>
              <a:t> </a:t>
            </a:r>
            <a:r>
              <a:rPr dirty="0" err="1"/>
              <a:t>기능</a:t>
            </a:r>
            <a:r>
              <a:rPr dirty="0"/>
              <a:t> </a:t>
            </a:r>
            <a:r>
              <a:rPr lang="en-US" altLang="ko-KR" dirty="0"/>
              <a:t>–</a:t>
            </a:r>
            <a:r>
              <a:rPr lang="en-US" dirty="0"/>
              <a:t> </a:t>
            </a:r>
            <a:r>
              <a:rPr lang="ko-KR" altLang="en-US" dirty="0"/>
              <a:t>모델 학습 결과</a:t>
            </a:r>
            <a:endParaRPr dirty="0"/>
          </a:p>
        </p:txBody>
      </p:sp>
      <p:sp>
        <p:nvSpPr>
          <p:cNvPr id="192" name="선"/>
          <p:cNvSpPr/>
          <p:nvPr/>
        </p:nvSpPr>
        <p:spPr>
          <a:xfrm flipV="1">
            <a:off x="853157" y="2606185"/>
            <a:ext cx="22677685" cy="1"/>
          </a:xfrm>
          <a:prstGeom prst="line">
            <a:avLst/>
          </a:prstGeom>
          <a:ln w="25400">
            <a:solidFill>
              <a:srgbClr val="818779"/>
            </a:solidFill>
            <a:miter lim="400000"/>
          </a:ln>
        </p:spPr>
        <p:txBody>
          <a:bodyPr lIns="82987" tIns="82987" rIns="82987" bIns="82987"/>
          <a:lstStyle/>
          <a:p>
            <a:pPr defTabSz="825500">
              <a:lnSpc>
                <a:spcPct val="150000"/>
              </a:lnSpc>
              <a:defRPr sz="2000">
                <a:solidFill>
                  <a:srgbClr val="8B8C8C"/>
                </a:solidFill>
              </a:defRPr>
            </a:pPr>
            <a:endParaRPr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24DC36-6BAB-47F4-B653-774ACC8DFD52}"/>
              </a:ext>
            </a:extLst>
          </p:cNvPr>
          <p:cNvGrpSpPr/>
          <p:nvPr/>
        </p:nvGrpSpPr>
        <p:grpSpPr>
          <a:xfrm>
            <a:off x="853157" y="3414013"/>
            <a:ext cx="6247189" cy="8704947"/>
            <a:chOff x="1498317" y="4406676"/>
            <a:chExt cx="6247189" cy="870494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DCBE24E-58A5-47CC-BC34-7F9F67C53801}"/>
                </a:ext>
              </a:extLst>
            </p:cNvPr>
            <p:cNvSpPr txBox="1"/>
            <p:nvPr/>
          </p:nvSpPr>
          <p:spPr>
            <a:xfrm>
              <a:off x="1498317" y="4406676"/>
              <a:ext cx="6247189" cy="85048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342900" marR="0" indent="-34290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ko-KR" sz="2400" b="1" dirty="0"/>
                <a:t>VGG16</a:t>
              </a:r>
              <a:r>
                <a:rPr lang="en-US" altLang="ko-KR" sz="2000" dirty="0"/>
                <a:t>		</a:t>
              </a:r>
            </a:p>
            <a:p>
              <a:pPr lvl="1" indent="0"/>
              <a:r>
                <a:rPr lang="en-US" altLang="ko-KR" sz="2000" dirty="0"/>
                <a:t>Accuracy</a:t>
              </a:r>
              <a:r>
                <a:rPr lang="ko-KR" altLang="en-US" sz="2000" dirty="0"/>
                <a:t>는 약</a:t>
              </a:r>
              <a:r>
                <a:rPr lang="en-US" altLang="ko-KR" sz="2000" dirty="0"/>
                <a:t>60~65%</a:t>
              </a:r>
              <a:r>
                <a:rPr lang="ko-KR" altLang="en-US" sz="2000" dirty="0"/>
                <a:t>사이로 유지되지만 학습을</a:t>
              </a:r>
              <a:r>
                <a:rPr lang="en-US" altLang="ko-KR" sz="2000" dirty="0"/>
                <a:t> </a:t>
              </a:r>
              <a:r>
                <a:rPr lang="ko-KR" altLang="en-US" sz="2000" dirty="0"/>
                <a:t>진행하고 얼마 지나지 않아 </a:t>
              </a:r>
              <a:r>
                <a:rPr lang="en-US" altLang="ko-KR" sz="2000" dirty="0"/>
                <a:t>Loss</a:t>
              </a:r>
              <a:r>
                <a:rPr lang="ko-KR" altLang="en-US" sz="2000" dirty="0"/>
                <a:t>가 증가한다</a:t>
              </a:r>
              <a:r>
                <a:rPr lang="en-US" altLang="ko-KR" sz="2000" dirty="0"/>
                <a:t>.					</a:t>
              </a:r>
            </a:p>
            <a:p>
              <a:pPr lvl="1" indent="0"/>
              <a:endParaRPr lang="en-US" altLang="ko-KR" sz="2000" dirty="0"/>
            </a:p>
            <a:p>
              <a:pPr lvl="1" indent="0"/>
              <a:endParaRPr lang="en-US" altLang="ko-KR" sz="2000" dirty="0"/>
            </a:p>
            <a:p>
              <a:pPr lvl="1" indent="0"/>
              <a:endParaRPr lang="en-US" altLang="ko-KR" sz="2000" dirty="0"/>
            </a:p>
            <a:p>
              <a:pPr lvl="1" indent="0"/>
              <a:endParaRPr lang="en-US" altLang="ko-KR" sz="2000" dirty="0"/>
            </a:p>
            <a:p>
              <a:pPr lvl="1" indent="0"/>
              <a:endParaRPr lang="en-US" altLang="ko-KR" sz="2000" dirty="0"/>
            </a:p>
            <a:p>
              <a:pPr lvl="1" indent="0"/>
              <a:endParaRPr lang="en-US" altLang="ko-KR" sz="2000" dirty="0"/>
            </a:p>
            <a:p>
              <a:pPr lvl="1" indent="0"/>
              <a:r>
                <a:rPr lang="en-US" altLang="ko-KR" sz="2000" dirty="0"/>
                <a:t>   </a:t>
              </a:r>
            </a:p>
            <a:p>
              <a:pPr marL="342900" marR="0" indent="-34290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lang="en-US" altLang="ko-KR" sz="2000" dirty="0"/>
            </a:p>
            <a:p>
              <a:pPr marL="342900" marR="0" indent="-34290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lang="en-US" altLang="ko-KR" sz="2000" dirty="0"/>
            </a:p>
            <a:p>
              <a:pPr marR="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2000" dirty="0"/>
            </a:p>
            <a:p>
              <a:pPr marR="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  <a:p>
              <a:pPr marL="342900" marR="0" indent="-34290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lang="en-US" altLang="ko-KR" sz="2000" dirty="0"/>
            </a:p>
            <a:p>
              <a:pPr marL="342900" marR="0" indent="-34290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  <a:p>
              <a:pPr marR="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2000" dirty="0"/>
            </a:p>
            <a:p>
              <a:pPr marR="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2000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A1887BB-0F6E-483F-BEA2-587435B2A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8317" y="6281837"/>
              <a:ext cx="5615128" cy="682978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15447CB-F20E-4621-ADEC-02AC76A4BE54}"/>
              </a:ext>
            </a:extLst>
          </p:cNvPr>
          <p:cNvSpPr txBox="1"/>
          <p:nvPr/>
        </p:nvSpPr>
        <p:spPr>
          <a:xfrm>
            <a:off x="7800507" y="3374002"/>
            <a:ext cx="6247189" cy="8584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2400" b="1" dirty="0"/>
              <a:t>Inception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V3</a:t>
            </a:r>
            <a:r>
              <a:rPr lang="en-US" altLang="ko-KR" sz="2000" dirty="0"/>
              <a:t>		</a:t>
            </a:r>
          </a:p>
          <a:p>
            <a:pPr lvl="1" indent="0"/>
            <a:r>
              <a:rPr lang="en-US" altLang="ko-KR" sz="2000" dirty="0"/>
              <a:t>Accuracy</a:t>
            </a:r>
            <a:r>
              <a:rPr lang="ko-KR" altLang="en-US" sz="2000" dirty="0"/>
              <a:t>는 약</a:t>
            </a:r>
            <a:r>
              <a:rPr lang="en-US" altLang="ko-KR" sz="2000" dirty="0"/>
              <a:t>80%</a:t>
            </a:r>
            <a:r>
              <a:rPr lang="ko-KR" altLang="en-US" sz="2000" dirty="0"/>
              <a:t>로 유지되고 </a:t>
            </a:r>
            <a:r>
              <a:rPr lang="en-US" altLang="ko-KR" sz="2000" dirty="0"/>
              <a:t>Loss</a:t>
            </a:r>
            <a:r>
              <a:rPr lang="ko-KR" altLang="en-US" sz="2000" dirty="0"/>
              <a:t>가 떨어지지 않지만 </a:t>
            </a:r>
            <a:r>
              <a:rPr lang="en-US" altLang="ko-KR" sz="2000" dirty="0"/>
              <a:t>VGG16</a:t>
            </a:r>
            <a:r>
              <a:rPr lang="ko-KR" altLang="en-US" sz="2000" dirty="0"/>
              <a:t>에 비해 </a:t>
            </a:r>
            <a:r>
              <a:rPr lang="en-US" altLang="ko-KR" sz="2000" dirty="0"/>
              <a:t>Loss</a:t>
            </a:r>
            <a:r>
              <a:rPr lang="ko-KR" altLang="en-US" sz="2000" dirty="0"/>
              <a:t>가 일정한 것을 볼 수 있다</a:t>
            </a:r>
            <a:r>
              <a:rPr lang="en-US" altLang="ko-KR" sz="2000" dirty="0"/>
              <a:t>.					</a:t>
            </a:r>
          </a:p>
          <a:p>
            <a:pPr lvl="1" indent="0"/>
            <a:endParaRPr lang="en-US" altLang="ko-KR" sz="2000" dirty="0"/>
          </a:p>
          <a:p>
            <a:pPr lvl="1" indent="0"/>
            <a:endParaRPr lang="en-US" altLang="ko-KR" sz="2000" dirty="0"/>
          </a:p>
          <a:p>
            <a:pPr lvl="1" indent="0"/>
            <a:endParaRPr lang="en-US" altLang="ko-KR" sz="2000" dirty="0"/>
          </a:p>
          <a:p>
            <a:pPr lvl="1" indent="0"/>
            <a:endParaRPr lang="en-US" altLang="ko-KR" sz="2000" dirty="0"/>
          </a:p>
          <a:p>
            <a:pPr lvl="1" indent="0"/>
            <a:endParaRPr lang="en-US" altLang="ko-KR" sz="2000" dirty="0"/>
          </a:p>
          <a:p>
            <a:pPr lvl="1" indent="0"/>
            <a:endParaRPr lang="en-US" altLang="ko-KR" sz="2000" dirty="0"/>
          </a:p>
          <a:p>
            <a:pPr lvl="1" indent="0"/>
            <a:r>
              <a:rPr lang="en-US" altLang="ko-KR" sz="2000" dirty="0"/>
              <a:t>   </a:t>
            </a:r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2000" dirty="0"/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2000" dirty="0"/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000" dirty="0"/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ko-KR" sz="20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2000" dirty="0"/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20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000" dirty="0"/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D3BC30-8A00-4AED-8CB9-251F83606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74" y="5289174"/>
            <a:ext cx="7008607" cy="682978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44780DC-7209-4EFF-8D22-4A1EC870B9FF}"/>
              </a:ext>
            </a:extLst>
          </p:cNvPr>
          <p:cNvGrpSpPr/>
          <p:nvPr/>
        </p:nvGrpSpPr>
        <p:grpSpPr>
          <a:xfrm>
            <a:off x="14809114" y="3414013"/>
            <a:ext cx="6247189" cy="9785243"/>
            <a:chOff x="14809114" y="3414013"/>
            <a:chExt cx="6247189" cy="978524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82A1AB-52AE-4578-ABDD-4E9D25B84A5C}"/>
                </a:ext>
              </a:extLst>
            </p:cNvPr>
            <p:cNvSpPr txBox="1"/>
            <p:nvPr/>
          </p:nvSpPr>
          <p:spPr>
            <a:xfrm>
              <a:off x="14809114" y="3414013"/>
              <a:ext cx="6247189" cy="97852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342900" marR="0" indent="-34290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ko-KR" sz="2400" b="1" dirty="0" err="1"/>
                <a:t>MobileNet</a:t>
              </a:r>
              <a:r>
                <a:rPr lang="en-US" altLang="ko-KR" sz="2400" b="1" dirty="0"/>
                <a:t> V2</a:t>
              </a:r>
              <a:r>
                <a:rPr lang="en-US" altLang="ko-KR" sz="2000" dirty="0"/>
                <a:t>		</a:t>
              </a:r>
            </a:p>
            <a:p>
              <a:pPr lvl="1" indent="0"/>
              <a:r>
                <a:rPr lang="en-US" altLang="ko-KR" sz="2000" dirty="0"/>
                <a:t>Accuracy</a:t>
              </a:r>
              <a:r>
                <a:rPr lang="ko-KR" altLang="en-US" sz="2000" dirty="0"/>
                <a:t>는 약 </a:t>
              </a:r>
              <a:r>
                <a:rPr lang="en-US" altLang="ko-KR" sz="2000" dirty="0"/>
                <a:t>60~75%</a:t>
              </a:r>
              <a:r>
                <a:rPr lang="ko-KR" altLang="en-US" sz="2000" dirty="0"/>
                <a:t>사이에서 일정하게 유지되는 상황이 적었다</a:t>
              </a:r>
              <a:r>
                <a:rPr lang="en-US" altLang="ko-KR" sz="2000" dirty="0"/>
                <a:t>. Loss</a:t>
              </a:r>
              <a:r>
                <a:rPr lang="ko-KR" altLang="en-US" sz="2000" dirty="0"/>
                <a:t>의 경우 또한 </a:t>
              </a:r>
              <a:r>
                <a:rPr lang="en-US" altLang="ko-KR" sz="2000" dirty="0"/>
                <a:t>Accuracy</a:t>
              </a:r>
              <a:r>
                <a:rPr lang="ko-KR" altLang="en-US" sz="2000" dirty="0"/>
                <a:t>와 비슷한 형태를 보였다</a:t>
              </a:r>
              <a:r>
                <a:rPr lang="en-US" altLang="ko-KR" sz="2000" dirty="0"/>
                <a:t>. Loss</a:t>
              </a:r>
              <a:r>
                <a:rPr lang="ko-KR" altLang="en-US" sz="2000" dirty="0"/>
                <a:t>관점에서 </a:t>
              </a:r>
              <a:r>
                <a:rPr lang="en-US" altLang="ko-KR" sz="2000" dirty="0"/>
                <a:t>VGG16</a:t>
              </a:r>
              <a:r>
                <a:rPr lang="ko-KR" altLang="en-US" sz="2000" dirty="0"/>
                <a:t>보다 더 나은 형태를 보인다</a:t>
              </a:r>
              <a:r>
                <a:rPr lang="en-US" altLang="ko-KR" sz="2000" dirty="0"/>
                <a:t>.		</a:t>
              </a:r>
            </a:p>
            <a:p>
              <a:pPr lvl="1" indent="0"/>
              <a:endParaRPr lang="en-US" altLang="ko-KR" sz="2000" dirty="0"/>
            </a:p>
            <a:p>
              <a:pPr lvl="1" indent="0"/>
              <a:endParaRPr lang="en-US" altLang="ko-KR" sz="2000" dirty="0"/>
            </a:p>
            <a:p>
              <a:pPr lvl="1" indent="0"/>
              <a:endParaRPr lang="en-US" altLang="ko-KR" sz="2000" dirty="0"/>
            </a:p>
            <a:p>
              <a:pPr lvl="1" indent="0"/>
              <a:endParaRPr lang="en-US" altLang="ko-KR" sz="2000" dirty="0"/>
            </a:p>
            <a:p>
              <a:pPr lvl="1" indent="0"/>
              <a:endParaRPr lang="en-US" altLang="ko-KR" sz="2000" dirty="0"/>
            </a:p>
            <a:p>
              <a:pPr lvl="1" indent="0"/>
              <a:endParaRPr lang="en-US" altLang="ko-KR" sz="2000" dirty="0"/>
            </a:p>
            <a:p>
              <a:pPr lvl="1" indent="0"/>
              <a:r>
                <a:rPr lang="en-US" altLang="ko-KR" sz="2000" dirty="0"/>
                <a:t>   </a:t>
              </a:r>
            </a:p>
            <a:p>
              <a:pPr marL="342900" marR="0" indent="-34290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lang="en-US" altLang="ko-KR" sz="2000" dirty="0"/>
            </a:p>
            <a:p>
              <a:pPr marL="342900" marR="0" indent="-34290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lang="en-US" altLang="ko-KR" sz="2000" dirty="0"/>
            </a:p>
            <a:p>
              <a:pPr marR="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2000" dirty="0"/>
            </a:p>
            <a:p>
              <a:pPr marR="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  <a:p>
              <a:pPr marL="342900" marR="0" indent="-34290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lang="en-US" altLang="ko-KR" sz="2000" dirty="0"/>
            </a:p>
            <a:p>
              <a:pPr marL="342900" marR="0" indent="-34290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  <a:p>
              <a:pPr marR="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2000" dirty="0"/>
            </a:p>
            <a:p>
              <a:pPr marR="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2000" dirty="0"/>
            </a:p>
            <a:p>
              <a:pPr marR="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2000" dirty="0"/>
            </a:p>
            <a:p>
              <a:pPr marR="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2000" dirty="0"/>
            </a:p>
            <a:p>
              <a:pPr marR="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2000" dirty="0"/>
            </a:p>
            <a:p>
              <a:pPr marR="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2000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B2EF223-0E9A-4A25-9285-1C5FC876C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08409" y="5777707"/>
              <a:ext cx="5413191" cy="6659991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191" name="주요 기능 - VGGNet &amp; Mobile Net V2"/>
          <p:cNvSpPr txBox="1">
            <a:spLocks noGrp="1"/>
          </p:cNvSpPr>
          <p:nvPr>
            <p:ph type="title"/>
          </p:nvPr>
        </p:nvSpPr>
        <p:spPr>
          <a:xfrm>
            <a:off x="843970" y="993132"/>
            <a:ext cx="23333422" cy="1902089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주요</a:t>
            </a:r>
            <a:r>
              <a:rPr dirty="0"/>
              <a:t> </a:t>
            </a:r>
            <a:r>
              <a:rPr dirty="0" err="1"/>
              <a:t>기능</a:t>
            </a:r>
            <a:r>
              <a:rPr dirty="0"/>
              <a:t> </a:t>
            </a:r>
            <a:r>
              <a:rPr lang="en-US" altLang="ko-KR" dirty="0"/>
              <a:t>–</a:t>
            </a:r>
            <a:r>
              <a:rPr lang="en-US" dirty="0"/>
              <a:t> </a:t>
            </a:r>
            <a:r>
              <a:rPr lang="ko-KR" altLang="en-US" dirty="0"/>
              <a:t>최종 모델 선택</a:t>
            </a:r>
            <a:endParaRPr dirty="0"/>
          </a:p>
        </p:txBody>
      </p:sp>
      <p:sp>
        <p:nvSpPr>
          <p:cNvPr id="192" name="선"/>
          <p:cNvSpPr/>
          <p:nvPr/>
        </p:nvSpPr>
        <p:spPr>
          <a:xfrm flipV="1">
            <a:off x="853157" y="2606185"/>
            <a:ext cx="22677685" cy="1"/>
          </a:xfrm>
          <a:prstGeom prst="line">
            <a:avLst/>
          </a:prstGeom>
          <a:ln w="25400">
            <a:solidFill>
              <a:srgbClr val="818779"/>
            </a:solidFill>
            <a:miter lim="400000"/>
          </a:ln>
        </p:spPr>
        <p:txBody>
          <a:bodyPr lIns="82987" tIns="82987" rIns="82987" bIns="82987"/>
          <a:lstStyle/>
          <a:p>
            <a:pPr defTabSz="825500">
              <a:lnSpc>
                <a:spcPct val="150000"/>
              </a:lnSpc>
              <a:defRPr sz="2000">
                <a:solidFill>
                  <a:srgbClr val="8B8C8C"/>
                </a:solidFill>
              </a:defRPr>
            </a:pPr>
            <a:endParaRPr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24DC36-6BAB-47F4-B653-774ACC8DFD52}"/>
              </a:ext>
            </a:extLst>
          </p:cNvPr>
          <p:cNvGrpSpPr/>
          <p:nvPr/>
        </p:nvGrpSpPr>
        <p:grpSpPr>
          <a:xfrm>
            <a:off x="853157" y="3414013"/>
            <a:ext cx="6247189" cy="8704947"/>
            <a:chOff x="1498317" y="4406676"/>
            <a:chExt cx="6247189" cy="870494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DCBE24E-58A5-47CC-BC34-7F9F67C53801}"/>
                </a:ext>
              </a:extLst>
            </p:cNvPr>
            <p:cNvSpPr txBox="1"/>
            <p:nvPr/>
          </p:nvSpPr>
          <p:spPr>
            <a:xfrm>
              <a:off x="1498317" y="4406676"/>
              <a:ext cx="6247189" cy="85048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342900" marR="0" indent="-34290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ko-KR" sz="2400" b="1" dirty="0"/>
                <a:t>VGG16</a:t>
              </a:r>
              <a:r>
                <a:rPr lang="en-US" altLang="ko-KR" sz="2000" dirty="0"/>
                <a:t>		</a:t>
              </a:r>
            </a:p>
            <a:p>
              <a:pPr lvl="1" indent="0"/>
              <a:r>
                <a:rPr lang="en-US" altLang="ko-KR" sz="2000" dirty="0"/>
                <a:t>Accuracy</a:t>
              </a:r>
              <a:r>
                <a:rPr lang="ko-KR" altLang="en-US" sz="2000" dirty="0"/>
                <a:t>는 약</a:t>
              </a:r>
              <a:r>
                <a:rPr lang="en-US" altLang="ko-KR" sz="2000" dirty="0"/>
                <a:t>60~65%</a:t>
              </a:r>
              <a:r>
                <a:rPr lang="ko-KR" altLang="en-US" sz="2000" dirty="0"/>
                <a:t>사이로 유지되지만 학습을</a:t>
              </a:r>
              <a:r>
                <a:rPr lang="en-US" altLang="ko-KR" sz="2000" dirty="0"/>
                <a:t> </a:t>
              </a:r>
              <a:r>
                <a:rPr lang="ko-KR" altLang="en-US" sz="2000" dirty="0"/>
                <a:t>진행하고 얼마 지나지 않아 </a:t>
              </a:r>
              <a:r>
                <a:rPr lang="en-US" altLang="ko-KR" sz="2000" dirty="0"/>
                <a:t>Loss</a:t>
              </a:r>
              <a:r>
                <a:rPr lang="ko-KR" altLang="en-US" sz="2000" dirty="0"/>
                <a:t>가 증가한다</a:t>
              </a:r>
              <a:r>
                <a:rPr lang="en-US" altLang="ko-KR" sz="2000" dirty="0"/>
                <a:t>.					</a:t>
              </a:r>
            </a:p>
            <a:p>
              <a:pPr lvl="1" indent="0"/>
              <a:endParaRPr lang="en-US" altLang="ko-KR" sz="2000" dirty="0"/>
            </a:p>
            <a:p>
              <a:pPr lvl="1" indent="0"/>
              <a:endParaRPr lang="en-US" altLang="ko-KR" sz="2000" dirty="0"/>
            </a:p>
            <a:p>
              <a:pPr lvl="1" indent="0"/>
              <a:endParaRPr lang="en-US" altLang="ko-KR" sz="2000" dirty="0"/>
            </a:p>
            <a:p>
              <a:pPr lvl="1" indent="0"/>
              <a:endParaRPr lang="en-US" altLang="ko-KR" sz="2000" dirty="0"/>
            </a:p>
            <a:p>
              <a:pPr lvl="1" indent="0"/>
              <a:endParaRPr lang="en-US" altLang="ko-KR" sz="2000" dirty="0"/>
            </a:p>
            <a:p>
              <a:pPr lvl="1" indent="0"/>
              <a:endParaRPr lang="en-US" altLang="ko-KR" sz="2000" dirty="0"/>
            </a:p>
            <a:p>
              <a:pPr lvl="1" indent="0"/>
              <a:r>
                <a:rPr lang="en-US" altLang="ko-KR" sz="2000" dirty="0"/>
                <a:t>   </a:t>
              </a:r>
            </a:p>
            <a:p>
              <a:pPr marL="342900" marR="0" indent="-34290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lang="en-US" altLang="ko-KR" sz="2000" dirty="0"/>
            </a:p>
            <a:p>
              <a:pPr marL="342900" marR="0" indent="-34290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lang="en-US" altLang="ko-KR" sz="2000" dirty="0"/>
            </a:p>
            <a:p>
              <a:pPr marR="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2000" dirty="0"/>
            </a:p>
            <a:p>
              <a:pPr marR="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  <a:p>
              <a:pPr marL="342900" marR="0" indent="-34290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lang="en-US" altLang="ko-KR" sz="2000" dirty="0"/>
            </a:p>
            <a:p>
              <a:pPr marL="342900" marR="0" indent="-34290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  <a:p>
              <a:pPr marR="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2000" dirty="0"/>
            </a:p>
            <a:p>
              <a:pPr marR="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2000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A1887BB-0F6E-483F-BEA2-587435B2A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8317" y="6281837"/>
              <a:ext cx="5615128" cy="682978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15447CB-F20E-4621-ADEC-02AC76A4BE54}"/>
              </a:ext>
            </a:extLst>
          </p:cNvPr>
          <p:cNvSpPr txBox="1"/>
          <p:nvPr/>
        </p:nvSpPr>
        <p:spPr>
          <a:xfrm>
            <a:off x="7800507" y="3414013"/>
            <a:ext cx="6247189" cy="85048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2400" b="1" dirty="0"/>
              <a:t>Inception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V3</a:t>
            </a:r>
            <a:r>
              <a:rPr lang="en-US" altLang="ko-KR" sz="2000" b="1" dirty="0"/>
              <a:t>	</a:t>
            </a:r>
            <a:r>
              <a:rPr lang="en-US" altLang="ko-KR" sz="2000" dirty="0"/>
              <a:t>	</a:t>
            </a:r>
          </a:p>
          <a:p>
            <a:pPr lvl="1" indent="0"/>
            <a:r>
              <a:rPr lang="en-US" altLang="ko-KR" sz="2000" dirty="0"/>
              <a:t>Accuracy</a:t>
            </a:r>
            <a:r>
              <a:rPr lang="ko-KR" altLang="en-US" sz="2000" dirty="0"/>
              <a:t>는 약</a:t>
            </a:r>
            <a:r>
              <a:rPr lang="en-US" altLang="ko-KR" sz="2000" dirty="0"/>
              <a:t>80%</a:t>
            </a:r>
            <a:r>
              <a:rPr lang="ko-KR" altLang="en-US" sz="2000" dirty="0"/>
              <a:t>로 유지되고 </a:t>
            </a:r>
            <a:r>
              <a:rPr lang="en-US" altLang="ko-KR" sz="2000" dirty="0"/>
              <a:t>Loss</a:t>
            </a:r>
            <a:r>
              <a:rPr lang="ko-KR" altLang="en-US" sz="2000" dirty="0"/>
              <a:t>가 떨어지지 않지만 </a:t>
            </a:r>
            <a:r>
              <a:rPr lang="en-US" altLang="ko-KR" sz="2000" dirty="0"/>
              <a:t>VGG16</a:t>
            </a:r>
            <a:r>
              <a:rPr lang="ko-KR" altLang="en-US" sz="2000" dirty="0"/>
              <a:t>에 비해 </a:t>
            </a:r>
            <a:r>
              <a:rPr lang="en-US" altLang="ko-KR" sz="2000" dirty="0"/>
              <a:t>Loss</a:t>
            </a:r>
            <a:r>
              <a:rPr lang="ko-KR" altLang="en-US" sz="2000" dirty="0"/>
              <a:t>가 일정한 것을 볼 수 있다</a:t>
            </a:r>
            <a:r>
              <a:rPr lang="en-US" altLang="ko-KR" sz="2000" dirty="0"/>
              <a:t>.					</a:t>
            </a:r>
          </a:p>
          <a:p>
            <a:pPr lvl="1" indent="0"/>
            <a:endParaRPr lang="en-US" altLang="ko-KR" sz="2000" dirty="0"/>
          </a:p>
          <a:p>
            <a:pPr lvl="1" indent="0"/>
            <a:endParaRPr lang="en-US" altLang="ko-KR" sz="2000" dirty="0"/>
          </a:p>
          <a:p>
            <a:pPr lvl="1" indent="0"/>
            <a:endParaRPr lang="en-US" altLang="ko-KR" sz="2000" dirty="0"/>
          </a:p>
          <a:p>
            <a:pPr lvl="1" indent="0"/>
            <a:endParaRPr lang="en-US" altLang="ko-KR" sz="2000" dirty="0"/>
          </a:p>
          <a:p>
            <a:pPr lvl="1" indent="0"/>
            <a:endParaRPr lang="en-US" altLang="ko-KR" sz="2000" dirty="0"/>
          </a:p>
          <a:p>
            <a:pPr lvl="1" indent="0"/>
            <a:endParaRPr lang="en-US" altLang="ko-KR" sz="2000" dirty="0"/>
          </a:p>
          <a:p>
            <a:pPr lvl="1" indent="0"/>
            <a:r>
              <a:rPr lang="en-US" altLang="ko-KR" sz="2000" dirty="0"/>
              <a:t>   </a:t>
            </a:r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2000" dirty="0"/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2000" dirty="0"/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000" dirty="0"/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ko-KR" sz="20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2000" dirty="0"/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20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000" dirty="0"/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D3BC30-8A00-4AED-8CB9-251F83606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74" y="5289174"/>
            <a:ext cx="7008607" cy="682978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4C3C2A8-22B5-4533-B853-FF73CA49B47D}"/>
              </a:ext>
            </a:extLst>
          </p:cNvPr>
          <p:cNvSpPr/>
          <p:nvPr/>
        </p:nvSpPr>
        <p:spPr>
          <a:xfrm>
            <a:off x="7550074" y="3414013"/>
            <a:ext cx="6497622" cy="9023685"/>
          </a:xfrm>
          <a:prstGeom prst="rect">
            <a:avLst/>
          </a:prstGeom>
          <a:noFill/>
          <a:ln w="1016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B91BFB-7246-469B-A016-2636107138CC}"/>
              </a:ext>
            </a:extLst>
          </p:cNvPr>
          <p:cNvSpPr/>
          <p:nvPr/>
        </p:nvSpPr>
        <p:spPr>
          <a:xfrm>
            <a:off x="6210300" y="5600700"/>
            <a:ext cx="9925050" cy="413385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72479-1026-447B-9E63-252BB2D3A2C5}"/>
              </a:ext>
            </a:extLst>
          </p:cNvPr>
          <p:cNvSpPr txBox="1"/>
          <p:nvPr/>
        </p:nvSpPr>
        <p:spPr>
          <a:xfrm>
            <a:off x="6464509" y="6370987"/>
            <a:ext cx="9416632" cy="3143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800" dirty="0"/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800" dirty="0"/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2000" dirty="0"/>
              <a:t>최종적으로 가장 높은 </a:t>
            </a:r>
            <a:r>
              <a:rPr lang="en-US" altLang="ko-KR" sz="2000" dirty="0"/>
              <a:t>Accuracy</a:t>
            </a:r>
            <a:r>
              <a:rPr lang="ko-KR" altLang="en-US" sz="2000" dirty="0"/>
              <a:t>를 보이면서 </a:t>
            </a:r>
            <a:r>
              <a:rPr lang="en-US" altLang="ko-KR" sz="2000" dirty="0"/>
              <a:t>training loss</a:t>
            </a:r>
            <a:r>
              <a:rPr lang="ko-KR" altLang="en-US" sz="2000" dirty="0"/>
              <a:t>와 가장 인접한 형태를 보이는 </a:t>
            </a:r>
            <a:r>
              <a:rPr lang="en-US" altLang="ko-KR" sz="2400" b="1" dirty="0"/>
              <a:t>Inception V3</a:t>
            </a:r>
            <a:r>
              <a:rPr lang="ko-KR" altLang="en-US" sz="2400" b="1" dirty="0"/>
              <a:t> 모델</a:t>
            </a:r>
            <a:r>
              <a:rPr lang="ko-KR" altLang="en-US" sz="2000" dirty="0"/>
              <a:t>을 사용하기로 결정</a:t>
            </a:r>
            <a:endParaRPr lang="en-US" altLang="ko-KR" sz="2000" dirty="0"/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800" dirty="0"/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800" dirty="0"/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800" dirty="0"/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8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8C03D2-6F55-49E3-B0CB-270B996497EA}"/>
              </a:ext>
            </a:extLst>
          </p:cNvPr>
          <p:cNvGrpSpPr/>
          <p:nvPr/>
        </p:nvGrpSpPr>
        <p:grpSpPr>
          <a:xfrm>
            <a:off x="14809114" y="3414013"/>
            <a:ext cx="6247189" cy="9785243"/>
            <a:chOff x="14801644" y="3414013"/>
            <a:chExt cx="6247189" cy="978524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EA21F4-6EA7-4CB7-BBE7-AB2BB3BAAB00}"/>
                </a:ext>
              </a:extLst>
            </p:cNvPr>
            <p:cNvSpPr txBox="1"/>
            <p:nvPr/>
          </p:nvSpPr>
          <p:spPr>
            <a:xfrm>
              <a:off x="14801644" y="3414013"/>
              <a:ext cx="6247189" cy="97852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342900" marR="0" indent="-34290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ko-KR" sz="2400" b="1" dirty="0" err="1"/>
                <a:t>MobileNet</a:t>
              </a:r>
              <a:r>
                <a:rPr lang="en-US" altLang="ko-KR" sz="2400" b="1" dirty="0"/>
                <a:t> V2</a:t>
              </a:r>
              <a:r>
                <a:rPr lang="en-US" altLang="ko-KR" sz="2000" dirty="0"/>
                <a:t>		</a:t>
              </a:r>
            </a:p>
            <a:p>
              <a:pPr lvl="1" indent="0"/>
              <a:r>
                <a:rPr lang="en-US" altLang="ko-KR" sz="2000" dirty="0"/>
                <a:t>Accuracy</a:t>
              </a:r>
              <a:r>
                <a:rPr lang="ko-KR" altLang="en-US" sz="2000" dirty="0"/>
                <a:t>는 약 </a:t>
              </a:r>
              <a:r>
                <a:rPr lang="en-US" altLang="ko-KR" sz="2000" dirty="0"/>
                <a:t>60~75%</a:t>
              </a:r>
              <a:r>
                <a:rPr lang="ko-KR" altLang="en-US" sz="2000" dirty="0"/>
                <a:t>사이에서 일정하게 유지되는 상황이 적었다</a:t>
              </a:r>
              <a:r>
                <a:rPr lang="en-US" altLang="ko-KR" sz="2000" dirty="0"/>
                <a:t>. Loss</a:t>
              </a:r>
              <a:r>
                <a:rPr lang="ko-KR" altLang="en-US" sz="2000" dirty="0"/>
                <a:t>의 경우 또한 </a:t>
              </a:r>
              <a:r>
                <a:rPr lang="en-US" altLang="ko-KR" sz="2000" dirty="0"/>
                <a:t>Accuracy</a:t>
              </a:r>
              <a:r>
                <a:rPr lang="ko-KR" altLang="en-US" sz="2000" dirty="0"/>
                <a:t>와 비슷한 형태를 보였다</a:t>
              </a:r>
              <a:r>
                <a:rPr lang="en-US" altLang="ko-KR" sz="2000" dirty="0"/>
                <a:t>. Loss</a:t>
              </a:r>
              <a:r>
                <a:rPr lang="ko-KR" altLang="en-US" sz="2000" dirty="0"/>
                <a:t>관점에서 </a:t>
              </a:r>
              <a:r>
                <a:rPr lang="en-US" altLang="ko-KR" sz="2000" dirty="0"/>
                <a:t>VGG16</a:t>
              </a:r>
              <a:r>
                <a:rPr lang="ko-KR" altLang="en-US" sz="2000" dirty="0"/>
                <a:t>보다 더 나은 형태를 보인다</a:t>
              </a:r>
              <a:r>
                <a:rPr lang="en-US" altLang="ko-KR" sz="2000" dirty="0"/>
                <a:t>.		</a:t>
              </a:r>
            </a:p>
            <a:p>
              <a:pPr lvl="1" indent="0"/>
              <a:endParaRPr lang="en-US" altLang="ko-KR" sz="2000" dirty="0"/>
            </a:p>
            <a:p>
              <a:pPr lvl="1" indent="0"/>
              <a:endParaRPr lang="en-US" altLang="ko-KR" sz="2000" dirty="0"/>
            </a:p>
            <a:p>
              <a:pPr lvl="1" indent="0"/>
              <a:endParaRPr lang="en-US" altLang="ko-KR" sz="2000" dirty="0"/>
            </a:p>
            <a:p>
              <a:pPr lvl="1" indent="0"/>
              <a:endParaRPr lang="en-US" altLang="ko-KR" sz="2000" dirty="0"/>
            </a:p>
            <a:p>
              <a:pPr lvl="1" indent="0"/>
              <a:endParaRPr lang="en-US" altLang="ko-KR" sz="2000" dirty="0"/>
            </a:p>
            <a:p>
              <a:pPr lvl="1" indent="0"/>
              <a:endParaRPr lang="en-US" altLang="ko-KR" sz="2000" dirty="0"/>
            </a:p>
            <a:p>
              <a:pPr lvl="1" indent="0"/>
              <a:r>
                <a:rPr lang="en-US" altLang="ko-KR" sz="2000" dirty="0"/>
                <a:t>   </a:t>
              </a:r>
            </a:p>
            <a:p>
              <a:pPr marL="342900" marR="0" indent="-34290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lang="en-US" altLang="ko-KR" sz="2000" dirty="0"/>
            </a:p>
            <a:p>
              <a:pPr marL="342900" marR="0" indent="-34290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lang="en-US" altLang="ko-KR" sz="2000" dirty="0"/>
            </a:p>
            <a:p>
              <a:pPr marR="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2000" dirty="0"/>
            </a:p>
            <a:p>
              <a:pPr marR="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  <a:p>
              <a:pPr marL="342900" marR="0" indent="-34290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lang="en-US" altLang="ko-KR" sz="2000" dirty="0"/>
            </a:p>
            <a:p>
              <a:pPr marL="342900" marR="0" indent="-34290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  <a:p>
              <a:pPr marR="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2000" dirty="0"/>
            </a:p>
            <a:p>
              <a:pPr marR="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2000" dirty="0"/>
            </a:p>
            <a:p>
              <a:pPr marR="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2000" dirty="0"/>
            </a:p>
            <a:p>
              <a:pPr marR="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2000" dirty="0"/>
            </a:p>
            <a:p>
              <a:pPr marR="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2000" dirty="0"/>
            </a:p>
            <a:p>
              <a:pPr marR="0" algn="l" defTabSz="2438338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2000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CABD4E7-02AA-4213-A21D-C98FB30F1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08409" y="5777707"/>
              <a:ext cx="5413191" cy="6659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530499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191" name="주요 기능 - VGGNet &amp; Mobile Net V2"/>
          <p:cNvSpPr txBox="1">
            <a:spLocks noGrp="1"/>
          </p:cNvSpPr>
          <p:nvPr>
            <p:ph type="title"/>
          </p:nvPr>
        </p:nvSpPr>
        <p:spPr>
          <a:xfrm>
            <a:off x="843970" y="993132"/>
            <a:ext cx="23333422" cy="1902089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문제점 및 해결</a:t>
            </a:r>
            <a:r>
              <a:rPr lang="en-US" altLang="ko-KR" dirty="0"/>
              <a:t>(</a:t>
            </a:r>
            <a:r>
              <a:rPr lang="ko-KR" altLang="en-US" dirty="0"/>
              <a:t>멘토링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92" name="선"/>
          <p:cNvSpPr/>
          <p:nvPr/>
        </p:nvSpPr>
        <p:spPr>
          <a:xfrm flipV="1">
            <a:off x="853157" y="2606185"/>
            <a:ext cx="22677685" cy="1"/>
          </a:xfrm>
          <a:prstGeom prst="line">
            <a:avLst/>
          </a:prstGeom>
          <a:ln w="25400">
            <a:solidFill>
              <a:srgbClr val="818779"/>
            </a:solidFill>
            <a:miter lim="400000"/>
          </a:ln>
        </p:spPr>
        <p:txBody>
          <a:bodyPr lIns="82987" tIns="82987" rIns="82987" bIns="82987"/>
          <a:lstStyle/>
          <a:p>
            <a:pPr defTabSz="825500">
              <a:lnSpc>
                <a:spcPct val="150000"/>
              </a:lnSpc>
              <a:defRPr sz="2000">
                <a:solidFill>
                  <a:srgbClr val="8B8C8C"/>
                </a:solidFill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CBE24E-58A5-47CC-BC34-7F9F67C53801}"/>
              </a:ext>
            </a:extLst>
          </p:cNvPr>
          <p:cNvSpPr txBox="1"/>
          <p:nvPr/>
        </p:nvSpPr>
        <p:spPr>
          <a:xfrm>
            <a:off x="853157" y="3850735"/>
            <a:ext cx="22074392" cy="9865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2800" b="1" dirty="0"/>
              <a:t>문제점 및 문의 사항</a:t>
            </a:r>
            <a:endParaRPr lang="en-US" altLang="ko-KR" sz="2800" b="1" dirty="0"/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2000" dirty="0"/>
              <a:t>    </a:t>
            </a:r>
            <a:r>
              <a:rPr lang="en-US" altLang="ko-KR" sz="2000" b="1" dirty="0"/>
              <a:t>1. </a:t>
            </a:r>
            <a:r>
              <a:rPr lang="ko-KR" altLang="en-US" sz="2400" b="1" dirty="0"/>
              <a:t>모델 개발 관련</a:t>
            </a:r>
            <a:endParaRPr lang="en-US" altLang="ko-KR" sz="2400" b="1" dirty="0"/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dirty="0"/>
              <a:t>        1.1 </a:t>
            </a:r>
            <a:r>
              <a:rPr lang="ko-KR" altLang="en-US" sz="2400" dirty="0"/>
              <a:t>모델 학습이 진행되지 않는 문제</a:t>
            </a:r>
            <a:endParaRPr lang="en-US" altLang="ko-KR" sz="2400" dirty="0"/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dirty="0"/>
              <a:t>        1.2 </a:t>
            </a:r>
            <a:r>
              <a:rPr lang="ko-KR" altLang="en-US" sz="2400" dirty="0"/>
              <a:t>갑작스럽게 </a:t>
            </a:r>
            <a:r>
              <a:rPr lang="en-US" altLang="ko-KR" sz="2400" dirty="0"/>
              <a:t>CNN</a:t>
            </a:r>
            <a:r>
              <a:rPr lang="ko-KR" altLang="en-US" sz="2400" dirty="0"/>
              <a:t>모델로 변경하게 되면서 관련하여 멘토님께 좋은 모델을 추천해달라고 요청</a:t>
            </a:r>
            <a:endParaRPr lang="en-US" altLang="ko-KR" sz="2400" dirty="0"/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000" dirty="0"/>
              <a:t>    </a:t>
            </a:r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2800" b="1" dirty="0"/>
              <a:t>해결</a:t>
            </a:r>
            <a:endParaRPr lang="en-US" altLang="ko-KR" sz="2800" b="1" dirty="0"/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   </a:t>
            </a: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1. </a:t>
            </a: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모델 개발 관련</a:t>
            </a:r>
            <a:endParaRPr kumimoji="0" lang="en-US" altLang="ko-KR" sz="2400" b="1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000" dirty="0"/>
              <a:t>        </a:t>
            </a:r>
            <a:r>
              <a:rPr lang="en-US" altLang="ko-KR" sz="2400" dirty="0"/>
              <a:t>1.1 </a:t>
            </a:r>
            <a:r>
              <a:rPr lang="ko-KR" altLang="en-US" sz="2400" dirty="0"/>
              <a:t>문제 해결을 위해 멘토님께 도움을 요청하였고</a:t>
            </a:r>
            <a:r>
              <a:rPr lang="en-US" altLang="ko-KR" sz="2400" dirty="0"/>
              <a:t> </a:t>
            </a:r>
            <a:r>
              <a:rPr lang="ko-KR" altLang="en-US" sz="2400" dirty="0"/>
              <a:t>관련 문제를</a:t>
            </a:r>
            <a:r>
              <a:rPr lang="en-US" altLang="ko-KR" sz="2400" dirty="0"/>
              <a:t> </a:t>
            </a:r>
            <a:r>
              <a:rPr lang="ko-KR" altLang="en-US" sz="2400" dirty="0"/>
              <a:t>해결하기 위해 모델이 어떤 구조로   </a:t>
            </a:r>
            <a:endParaRPr lang="en-US" altLang="ko-KR" sz="2400" dirty="0"/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dirty="0"/>
              <a:t>        </a:t>
            </a:r>
            <a:r>
              <a:rPr lang="ko-KR" altLang="en-US" sz="2400" dirty="0"/>
              <a:t>구현되어 있고 그에 맞게 다양한 해결책들을 제시해 주셨다</a:t>
            </a:r>
            <a:r>
              <a:rPr lang="en-US" altLang="ko-KR" sz="2400" dirty="0"/>
              <a:t>. </a:t>
            </a:r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           - </a:t>
            </a:r>
            <a:r>
              <a:rPr lang="en-US" altLang="ko-KR" sz="2400" dirty="0"/>
              <a:t>Learning rate </a:t>
            </a:r>
            <a:r>
              <a:rPr lang="ko-KR" altLang="en-US" sz="2400" dirty="0"/>
              <a:t>조정</a:t>
            </a:r>
            <a:endParaRPr lang="en-US" altLang="ko-KR" sz="2400" dirty="0"/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           </a:t>
            </a:r>
            <a:r>
              <a:rPr lang="en-US" altLang="ko-KR" sz="2400" dirty="0"/>
              <a:t>- Data</a:t>
            </a:r>
            <a:r>
              <a:rPr lang="ko-KR" altLang="en-US" sz="2400" dirty="0"/>
              <a:t> </a:t>
            </a:r>
            <a:r>
              <a:rPr lang="en-US" altLang="ko-KR" sz="2400" dirty="0" err="1"/>
              <a:t>Augmentaiton</a:t>
            </a:r>
            <a:r>
              <a:rPr lang="ko-KR" altLang="en-US" sz="2400" dirty="0"/>
              <a:t>과 같은 데이터 처리 방법</a:t>
            </a:r>
            <a:endParaRPr lang="en-US" altLang="ko-KR" sz="2400" dirty="0"/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           - Regularization </a:t>
            </a:r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dirty="0"/>
              <a:t>        </a:t>
            </a:r>
            <a:r>
              <a:rPr lang="ko-KR" altLang="en-US" sz="2400" dirty="0"/>
              <a:t>위와 같이 다양한 해결책들을 제시해 주셨고 해당 문제에 대해 </a:t>
            </a:r>
            <a:r>
              <a:rPr lang="en-US" altLang="ko-KR" sz="2400" dirty="0"/>
              <a:t>Regularization</a:t>
            </a:r>
            <a:r>
              <a:rPr lang="ko-KR" altLang="en-US" sz="2400" dirty="0"/>
              <a:t>을 통해 해결 할 수 </a:t>
            </a:r>
            <a:endParaRPr lang="en-US" altLang="ko-KR" sz="2400" dirty="0"/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dirty="0"/>
              <a:t>       </a:t>
            </a:r>
            <a:r>
              <a:rPr lang="ko-KR" altLang="en-US" sz="2400" dirty="0"/>
              <a:t>있었다</a:t>
            </a:r>
            <a:r>
              <a:rPr lang="en-US" altLang="ko-KR" sz="2400" dirty="0"/>
              <a:t>.</a:t>
            </a:r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400" dirty="0"/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dirty="0"/>
              <a:t>       1.2  </a:t>
            </a:r>
            <a:r>
              <a:rPr lang="en-US" altLang="ko-KR" sz="2400" dirty="0" err="1"/>
              <a:t>VGGNet</a:t>
            </a:r>
            <a:r>
              <a:rPr lang="ko-KR" altLang="en-US" sz="2400" dirty="0"/>
              <a:t>에 대해 말씀해 주셨다</a:t>
            </a:r>
            <a:r>
              <a:rPr lang="en-US" altLang="ko-KR" sz="2400" dirty="0"/>
              <a:t>. Image Classification</a:t>
            </a:r>
            <a:r>
              <a:rPr lang="ko-KR" altLang="en-US" sz="2400" dirty="0"/>
              <a:t>의 경우 대부분 </a:t>
            </a:r>
            <a:r>
              <a:rPr lang="en-US" altLang="ko-KR" sz="2400" dirty="0" err="1"/>
              <a:t>VGGNet</a:t>
            </a:r>
            <a:r>
              <a:rPr lang="ko-KR" altLang="en-US" sz="2400" dirty="0"/>
              <a:t>을 활용하여 </a:t>
            </a:r>
            <a:endParaRPr lang="en-US" altLang="ko-KR" sz="2400" dirty="0"/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dirty="0"/>
              <a:t>        </a:t>
            </a:r>
            <a:r>
              <a:rPr lang="ko-KR" altLang="en-US" sz="2400" dirty="0"/>
              <a:t>개발을 진행한다고 </a:t>
            </a:r>
            <a:r>
              <a:rPr lang="ko-KR" altLang="en-US" sz="2400" dirty="0" err="1"/>
              <a:t>조언해주셨다</a:t>
            </a:r>
            <a:r>
              <a:rPr lang="en-US" altLang="ko-KR" sz="2400" dirty="0"/>
              <a:t>.</a:t>
            </a:r>
            <a:endParaRPr kumimoji="0" lang="en-US" altLang="ko-KR" sz="24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2000" dirty="0"/>
          </a:p>
          <a:p>
            <a:pPr marL="342900" marR="0" indent="-3429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20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000" dirty="0"/>
          </a:p>
          <a:p>
            <a:pPr marR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79521937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01" name="멘토링 - Modeling"/>
          <p:cNvSpPr txBox="1">
            <a:spLocks noGrp="1"/>
          </p:cNvSpPr>
          <p:nvPr>
            <p:ph type="title"/>
          </p:nvPr>
        </p:nvSpPr>
        <p:spPr>
          <a:xfrm>
            <a:off x="843970" y="993132"/>
            <a:ext cx="23333422" cy="1902089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멘토</a:t>
            </a:r>
            <a:r>
              <a:rPr lang="ko-KR" altLang="en-US" dirty="0"/>
              <a:t>링</a:t>
            </a:r>
            <a:endParaRPr dirty="0"/>
          </a:p>
        </p:txBody>
      </p:sp>
      <p:sp>
        <p:nvSpPr>
          <p:cNvPr id="202" name="선"/>
          <p:cNvSpPr/>
          <p:nvPr/>
        </p:nvSpPr>
        <p:spPr>
          <a:xfrm flipV="1">
            <a:off x="853157" y="2606185"/>
            <a:ext cx="23315048" cy="1"/>
          </a:xfrm>
          <a:prstGeom prst="line">
            <a:avLst/>
          </a:prstGeom>
          <a:ln w="25400">
            <a:solidFill>
              <a:srgbClr val="818779"/>
            </a:solidFill>
            <a:miter lim="400000"/>
          </a:ln>
        </p:spPr>
        <p:txBody>
          <a:bodyPr lIns="82987" tIns="82987" rIns="82987" bIns="82987"/>
          <a:lstStyle/>
          <a:p>
            <a:pPr defTabSz="825500">
              <a:lnSpc>
                <a:spcPct val="150000"/>
              </a:lnSpc>
              <a:defRPr sz="2000">
                <a:solidFill>
                  <a:srgbClr val="8B8C8C"/>
                </a:solidFill>
              </a:defRPr>
            </a:pPr>
            <a:endParaRPr/>
          </a:p>
        </p:txBody>
      </p:sp>
      <p:pic>
        <p:nvPicPr>
          <p:cNvPr id="203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747" y="3264471"/>
            <a:ext cx="3710853" cy="3710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5576" y="4658057"/>
            <a:ext cx="11915083" cy="4442553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팀이 사용하고 있는 Trello를 같이 보면서 진행사항을 모두 체크해주셨고, 이로 인해 각 항목별로 멘토님의 조언을 받을 수 있었다."/>
          <p:cNvSpPr txBox="1"/>
          <p:nvPr/>
        </p:nvSpPr>
        <p:spPr>
          <a:xfrm>
            <a:off x="12797835" y="9985865"/>
            <a:ext cx="11137777" cy="206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150000"/>
              </a:lnSpc>
              <a:defRPr sz="3000">
                <a:solidFill>
                  <a:srgbClr val="838383"/>
                </a:solidFill>
              </a:defRPr>
            </a:lvl1pPr>
          </a:lstStyle>
          <a:p>
            <a:r>
              <a:t>팀이 사용하고 있는 Trello를 같이 보면서 진행사항을 모두 체크해주셨고, 이로 인해 각 항목별로 멘토님의 조언을 받을 수 있었다.</a:t>
            </a:r>
          </a:p>
        </p:txBody>
      </p:sp>
      <p:sp>
        <p:nvSpPr>
          <p:cNvPr id="206" name="Modeling 방향에 대해서도 많은 조언"/>
          <p:cNvSpPr txBox="1"/>
          <p:nvPr/>
        </p:nvSpPr>
        <p:spPr>
          <a:xfrm>
            <a:off x="1964236" y="7620908"/>
            <a:ext cx="6626331" cy="715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150000"/>
              </a:lnSpc>
              <a:defRPr sz="3000">
                <a:solidFill>
                  <a:srgbClr val="838383"/>
                </a:solidFill>
              </a:defRPr>
            </a:lvl1pPr>
          </a:lstStyle>
          <a:p>
            <a:r>
              <a:t>Modeling 방향에 대해서도 많은 조언</a:t>
            </a:r>
          </a:p>
        </p:txBody>
      </p:sp>
      <p:pic>
        <p:nvPicPr>
          <p:cNvPr id="207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089" y="8775923"/>
            <a:ext cx="3179692" cy="317969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그 밖에도 실무에서 사용하는 유용한 정보들에 대해서도 많은 조언"/>
          <p:cNvSpPr txBox="1"/>
          <p:nvPr/>
        </p:nvSpPr>
        <p:spPr>
          <a:xfrm>
            <a:off x="307637" y="12394832"/>
            <a:ext cx="11137776" cy="206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150000"/>
              </a:lnSpc>
              <a:defRPr sz="3000">
                <a:solidFill>
                  <a:srgbClr val="838383"/>
                </a:solidFill>
              </a:defRPr>
            </a:lvl1pPr>
          </a:lstStyle>
          <a:p>
            <a:r>
              <a:rPr dirty="0"/>
              <a:t>그 </a:t>
            </a:r>
            <a:r>
              <a:rPr dirty="0" err="1"/>
              <a:t>밖에도</a:t>
            </a:r>
            <a:r>
              <a:rPr dirty="0"/>
              <a:t> </a:t>
            </a:r>
            <a:r>
              <a:rPr dirty="0" err="1"/>
              <a:t>실무에서</a:t>
            </a:r>
            <a:r>
              <a:rPr dirty="0"/>
              <a:t> </a:t>
            </a:r>
            <a:r>
              <a:rPr dirty="0" err="1"/>
              <a:t>사용하는</a:t>
            </a:r>
            <a:r>
              <a:rPr dirty="0"/>
              <a:t> </a:t>
            </a:r>
            <a:r>
              <a:rPr dirty="0" err="1"/>
              <a:t>유용한</a:t>
            </a:r>
            <a:r>
              <a:rPr dirty="0"/>
              <a:t> </a:t>
            </a:r>
            <a:r>
              <a:rPr dirty="0" err="1"/>
              <a:t>정보들에</a:t>
            </a:r>
            <a:r>
              <a:rPr dirty="0"/>
              <a:t> </a:t>
            </a:r>
            <a:r>
              <a:rPr dirty="0" err="1"/>
              <a:t>대해서도</a:t>
            </a:r>
            <a:r>
              <a:rPr dirty="0"/>
              <a:t> </a:t>
            </a:r>
            <a:r>
              <a:rPr dirty="0" err="1"/>
              <a:t>많은</a:t>
            </a:r>
            <a:r>
              <a:rPr dirty="0"/>
              <a:t> </a:t>
            </a:r>
            <a:r>
              <a:rPr dirty="0" err="1"/>
              <a:t>조언</a:t>
            </a:r>
            <a:endParaRPr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199" name="기대 효과"/>
          <p:cNvSpPr txBox="1">
            <a:spLocks noGrp="1"/>
          </p:cNvSpPr>
          <p:nvPr>
            <p:ph type="title"/>
          </p:nvPr>
        </p:nvSpPr>
        <p:spPr>
          <a:xfrm>
            <a:off x="843970" y="993132"/>
            <a:ext cx="10922137" cy="1902089"/>
          </a:xfrm>
          <a:prstGeom prst="rect">
            <a:avLst/>
          </a:prstGeom>
        </p:spPr>
        <p:txBody>
          <a:bodyPr/>
          <a:lstStyle/>
          <a:p>
            <a:r>
              <a:t>기대 효과</a:t>
            </a:r>
          </a:p>
        </p:txBody>
      </p:sp>
      <p:sp>
        <p:nvSpPr>
          <p:cNvPr id="200" name="도형"/>
          <p:cNvSpPr/>
          <p:nvPr/>
        </p:nvSpPr>
        <p:spPr>
          <a:xfrm rot="10800000" flipH="1">
            <a:off x="8549878" y="8578439"/>
            <a:ext cx="7284244" cy="3629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6" y="0"/>
                  <a:pt x="5271" y="2116"/>
                  <a:pt x="3162" y="6348"/>
                </a:cubicBezTo>
                <a:cubicBezTo>
                  <a:pt x="1063" y="10561"/>
                  <a:pt x="10" y="16078"/>
                  <a:pt x="0" y="21600"/>
                </a:cubicBezTo>
                <a:lnTo>
                  <a:pt x="3085" y="21600"/>
                </a:lnTo>
                <a:cubicBezTo>
                  <a:pt x="3094" y="17662"/>
                  <a:pt x="3846" y="13729"/>
                  <a:pt x="5343" y="10724"/>
                </a:cubicBezTo>
                <a:cubicBezTo>
                  <a:pt x="6850" y="7700"/>
                  <a:pt x="8825" y="6188"/>
                  <a:pt x="10800" y="6188"/>
                </a:cubicBezTo>
                <a:cubicBezTo>
                  <a:pt x="12775" y="6188"/>
                  <a:pt x="14750" y="7700"/>
                  <a:pt x="16257" y="10724"/>
                </a:cubicBezTo>
                <a:cubicBezTo>
                  <a:pt x="17754" y="13729"/>
                  <a:pt x="18506" y="17662"/>
                  <a:pt x="18515" y="21600"/>
                </a:cubicBezTo>
                <a:lnTo>
                  <a:pt x="21600" y="21600"/>
                </a:lnTo>
                <a:cubicBezTo>
                  <a:pt x="21590" y="16078"/>
                  <a:pt x="20537" y="10561"/>
                  <a:pt x="18438" y="6348"/>
                </a:cubicBezTo>
                <a:cubicBezTo>
                  <a:pt x="16329" y="2116"/>
                  <a:pt x="13564" y="0"/>
                  <a:pt x="10800" y="0"/>
                </a:cubicBezTo>
                <a:close/>
              </a:path>
            </a:pathLst>
          </a:custGeom>
          <a:solidFill>
            <a:srgbClr val="818779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ctr" defTabSz="825500">
              <a:lnSpc>
                <a:spcPct val="100000"/>
              </a:lnSpc>
              <a:defRPr sz="32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1" name="도형"/>
          <p:cNvSpPr/>
          <p:nvPr/>
        </p:nvSpPr>
        <p:spPr>
          <a:xfrm>
            <a:off x="8549878" y="4957381"/>
            <a:ext cx="7284244" cy="3629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6" y="0"/>
                  <a:pt x="5271" y="2116"/>
                  <a:pt x="3162" y="6348"/>
                </a:cubicBezTo>
                <a:cubicBezTo>
                  <a:pt x="1063" y="10561"/>
                  <a:pt x="10" y="16078"/>
                  <a:pt x="0" y="21600"/>
                </a:cubicBezTo>
                <a:lnTo>
                  <a:pt x="3085" y="21600"/>
                </a:lnTo>
                <a:cubicBezTo>
                  <a:pt x="3094" y="17662"/>
                  <a:pt x="3846" y="13729"/>
                  <a:pt x="5343" y="10724"/>
                </a:cubicBezTo>
                <a:cubicBezTo>
                  <a:pt x="6850" y="7700"/>
                  <a:pt x="8825" y="6188"/>
                  <a:pt x="10800" y="6188"/>
                </a:cubicBezTo>
                <a:cubicBezTo>
                  <a:pt x="12775" y="6188"/>
                  <a:pt x="14750" y="7700"/>
                  <a:pt x="16257" y="10724"/>
                </a:cubicBezTo>
                <a:cubicBezTo>
                  <a:pt x="17754" y="13729"/>
                  <a:pt x="18506" y="17662"/>
                  <a:pt x="18515" y="21600"/>
                </a:cubicBezTo>
                <a:lnTo>
                  <a:pt x="21600" y="21600"/>
                </a:lnTo>
                <a:cubicBezTo>
                  <a:pt x="21590" y="16078"/>
                  <a:pt x="20537" y="10561"/>
                  <a:pt x="18438" y="6348"/>
                </a:cubicBezTo>
                <a:cubicBezTo>
                  <a:pt x="16329" y="2116"/>
                  <a:pt x="13564" y="0"/>
                  <a:pt x="10800" y="0"/>
                </a:cubicBezTo>
                <a:close/>
              </a:path>
            </a:pathLst>
          </a:custGeom>
          <a:solidFill>
            <a:srgbClr val="A9ADA4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ctr" defTabSz="825500">
              <a:lnSpc>
                <a:spcPct val="100000"/>
              </a:lnSpc>
              <a:defRPr sz="32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삼각형"/>
          <p:cNvSpPr/>
          <p:nvPr/>
        </p:nvSpPr>
        <p:spPr>
          <a:xfrm rot="10800000">
            <a:off x="14415763" y="8583761"/>
            <a:ext cx="1751193" cy="1085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9ADA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32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삼각형"/>
          <p:cNvSpPr/>
          <p:nvPr/>
        </p:nvSpPr>
        <p:spPr>
          <a:xfrm flipH="1">
            <a:off x="8191659" y="7501412"/>
            <a:ext cx="1751193" cy="1085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187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32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" name="선"/>
          <p:cNvSpPr/>
          <p:nvPr/>
        </p:nvSpPr>
        <p:spPr>
          <a:xfrm flipV="1">
            <a:off x="12980600" y="5099124"/>
            <a:ext cx="10922138" cy="1"/>
          </a:xfrm>
          <a:prstGeom prst="line">
            <a:avLst/>
          </a:prstGeom>
          <a:ln w="25400">
            <a:solidFill>
              <a:srgbClr val="818779"/>
            </a:solidFill>
            <a:miter lim="400000"/>
          </a:ln>
        </p:spPr>
        <p:txBody>
          <a:bodyPr lIns="82987" tIns="82987" rIns="82987" bIns="82987"/>
          <a:lstStyle/>
          <a:p>
            <a:pPr defTabSz="825500">
              <a:lnSpc>
                <a:spcPct val="150000"/>
              </a:lnSpc>
              <a:defRPr sz="2000">
                <a:solidFill>
                  <a:srgbClr val="8B8C8C"/>
                </a:solidFill>
              </a:defRPr>
            </a:pPr>
            <a:endParaRPr/>
          </a:p>
        </p:txBody>
      </p:sp>
      <p:sp>
        <p:nvSpPr>
          <p:cNvPr id="205" name="자신의 얼굴형에 대한 정확한 인지"/>
          <p:cNvSpPr txBox="1"/>
          <p:nvPr/>
        </p:nvSpPr>
        <p:spPr>
          <a:xfrm>
            <a:off x="17027162" y="5456417"/>
            <a:ext cx="4290910" cy="1638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>
            <a:lvl1pPr defTabSz="825500">
              <a:lnSpc>
                <a:spcPct val="100000"/>
              </a:lnSpc>
              <a:defRPr sz="4000" b="1">
                <a:solidFill>
                  <a:srgbClr val="232323"/>
                </a:solidFill>
              </a:defRPr>
            </a:lvl1pPr>
          </a:lstStyle>
          <a:p>
            <a:r>
              <a:rPr dirty="0" err="1"/>
              <a:t>자신의</a:t>
            </a:r>
            <a:r>
              <a:rPr dirty="0"/>
              <a:t> </a:t>
            </a:r>
            <a:r>
              <a:rPr dirty="0" err="1"/>
              <a:t>얼굴형에</a:t>
            </a:r>
            <a:endParaRPr lang="en-US" dirty="0"/>
          </a:p>
          <a:p>
            <a:r>
              <a:rPr dirty="0" err="1"/>
              <a:t>대한</a:t>
            </a:r>
            <a:r>
              <a:rPr lang="en-US" dirty="0"/>
              <a:t> </a:t>
            </a:r>
            <a:r>
              <a:rPr dirty="0" err="1"/>
              <a:t>정확한</a:t>
            </a:r>
            <a:r>
              <a:rPr dirty="0"/>
              <a:t> </a:t>
            </a:r>
            <a:r>
              <a:rPr dirty="0" err="1"/>
              <a:t>인지</a:t>
            </a:r>
            <a:endParaRPr dirty="0"/>
          </a:p>
        </p:txBody>
      </p:sp>
      <p:sp>
        <p:nvSpPr>
          <p:cNvPr id="206" name="선"/>
          <p:cNvSpPr/>
          <p:nvPr/>
        </p:nvSpPr>
        <p:spPr>
          <a:xfrm flipV="1">
            <a:off x="488159" y="9776838"/>
            <a:ext cx="9219479" cy="1"/>
          </a:xfrm>
          <a:prstGeom prst="line">
            <a:avLst/>
          </a:prstGeom>
          <a:ln w="25400">
            <a:solidFill>
              <a:srgbClr val="818779"/>
            </a:solidFill>
            <a:miter lim="400000"/>
          </a:ln>
        </p:spPr>
        <p:txBody>
          <a:bodyPr lIns="82987" tIns="82987" rIns="82987" bIns="82987"/>
          <a:lstStyle/>
          <a:p>
            <a:pPr defTabSz="825500">
              <a:lnSpc>
                <a:spcPct val="150000"/>
              </a:lnSpc>
              <a:defRPr sz="2000">
                <a:solidFill>
                  <a:srgbClr val="8B8C8C"/>
                </a:solidFill>
              </a:defRPr>
            </a:pPr>
            <a:endParaRPr/>
          </a:p>
        </p:txBody>
      </p:sp>
      <p:sp>
        <p:nvSpPr>
          <p:cNvPr id="207" name="자신의 얼굴형에 어울리는 헤어스타일 시도"/>
          <p:cNvSpPr txBox="1"/>
          <p:nvPr/>
        </p:nvSpPr>
        <p:spPr>
          <a:xfrm>
            <a:off x="2162693" y="10173494"/>
            <a:ext cx="6208075" cy="1638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>
            <a:lvl1pPr defTabSz="825500">
              <a:lnSpc>
                <a:spcPct val="100000"/>
              </a:lnSpc>
              <a:defRPr sz="4000" b="1">
                <a:solidFill>
                  <a:srgbClr val="232323"/>
                </a:solidFill>
              </a:defRPr>
            </a:lvl1pPr>
          </a:lstStyle>
          <a:p>
            <a:r>
              <a:rPr dirty="0" err="1"/>
              <a:t>자신의</a:t>
            </a:r>
            <a:r>
              <a:rPr dirty="0"/>
              <a:t> </a:t>
            </a:r>
            <a:r>
              <a:rPr dirty="0" err="1"/>
              <a:t>얼굴형에</a:t>
            </a:r>
            <a:r>
              <a:rPr lang="ko-KR" altLang="en-US" dirty="0"/>
              <a:t> </a:t>
            </a:r>
            <a:r>
              <a:rPr dirty="0" err="1"/>
              <a:t>어울리는</a:t>
            </a:r>
            <a:endParaRPr lang="ko-KR" altLang="en-US" dirty="0"/>
          </a:p>
          <a:p>
            <a:r>
              <a:rPr lang="ko-KR" altLang="en-US" dirty="0"/>
              <a:t>헤어스타일 시도</a:t>
            </a:r>
          </a:p>
        </p:txBody>
      </p:sp>
      <p:sp>
        <p:nvSpPr>
          <p:cNvPr id="208" name="AI 접근성 향상"/>
          <p:cNvSpPr txBox="1"/>
          <p:nvPr/>
        </p:nvSpPr>
        <p:spPr>
          <a:xfrm>
            <a:off x="9922921" y="7894987"/>
            <a:ext cx="4538158" cy="137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 fontScale="85000" lnSpcReduction="10000"/>
          </a:bodyPr>
          <a:lstStyle>
            <a:lvl1pPr algn="ctr" defTabSz="2194505">
              <a:lnSpc>
                <a:spcPct val="100000"/>
              </a:lnSpc>
              <a:defRPr sz="5850" b="1">
                <a:solidFill>
                  <a:srgbClr val="262626"/>
                </a:solidFill>
              </a:defRPr>
            </a:lvl1pPr>
          </a:lstStyle>
          <a:p>
            <a:r>
              <a:t>AI 접근성 향상</a:t>
            </a:r>
          </a:p>
        </p:txBody>
      </p:sp>
      <p:sp>
        <p:nvSpPr>
          <p:cNvPr id="209" name="선"/>
          <p:cNvSpPr/>
          <p:nvPr/>
        </p:nvSpPr>
        <p:spPr>
          <a:xfrm flipV="1">
            <a:off x="853157" y="2606185"/>
            <a:ext cx="22677685" cy="1"/>
          </a:xfrm>
          <a:prstGeom prst="line">
            <a:avLst/>
          </a:prstGeom>
          <a:ln w="25400">
            <a:solidFill>
              <a:srgbClr val="818779"/>
            </a:solidFill>
            <a:miter lim="400000"/>
          </a:ln>
        </p:spPr>
        <p:txBody>
          <a:bodyPr lIns="82987" tIns="82987" rIns="82987" bIns="82987"/>
          <a:lstStyle/>
          <a:p>
            <a:pPr defTabSz="825500">
              <a:lnSpc>
                <a:spcPct val="150000"/>
              </a:lnSpc>
              <a:defRPr sz="2000">
                <a:solidFill>
                  <a:srgbClr val="8B8C8C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직사각형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818779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ctr" defTabSz="825500">
              <a:lnSpc>
                <a:spcPct val="100000"/>
              </a:lnSpc>
              <a:defRPr sz="32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" name="선"/>
          <p:cNvSpPr/>
          <p:nvPr/>
        </p:nvSpPr>
        <p:spPr>
          <a:xfrm flipV="1">
            <a:off x="2286610" y="6857999"/>
            <a:ext cx="19810780" cy="1"/>
          </a:xfrm>
          <a:prstGeom prst="line">
            <a:avLst/>
          </a:prstGeom>
          <a:ln w="25400">
            <a:solidFill>
              <a:srgbClr val="F3F1E6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3" name="Thank you"/>
          <p:cNvSpPr txBox="1">
            <a:spLocks noGrp="1"/>
          </p:cNvSpPr>
          <p:nvPr>
            <p:ph type="title"/>
          </p:nvPr>
        </p:nvSpPr>
        <p:spPr>
          <a:xfrm>
            <a:off x="2352410" y="3101709"/>
            <a:ext cx="14018525" cy="4872778"/>
          </a:xfrm>
          <a:prstGeom prst="rect">
            <a:avLst/>
          </a:prstGeom>
        </p:spPr>
        <p:txBody>
          <a:bodyPr/>
          <a:lstStyle>
            <a:lvl1pPr defTabSz="1779987">
              <a:defRPr sz="21900"/>
            </a:lvl1pPr>
          </a:lstStyle>
          <a:p>
            <a:r>
              <a:t>Thank you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ontents"/>
          <p:cNvSpPr txBox="1">
            <a:spLocks noGrp="1"/>
          </p:cNvSpPr>
          <p:nvPr>
            <p:ph type="title"/>
          </p:nvPr>
        </p:nvSpPr>
        <p:spPr>
          <a:xfrm>
            <a:off x="1066928" y="1132956"/>
            <a:ext cx="10922138" cy="19020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r>
              <a:t>Contents</a:t>
            </a:r>
          </a:p>
        </p:txBody>
      </p:sp>
      <p:sp>
        <p:nvSpPr>
          <p:cNvPr id="52" name="산학 기업 요구 사항…"/>
          <p:cNvSpPr txBox="1"/>
          <p:nvPr/>
        </p:nvSpPr>
        <p:spPr>
          <a:xfrm>
            <a:off x="11989066" y="4776573"/>
            <a:ext cx="3583724" cy="91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 fontScale="92500" lnSpcReduction="10000"/>
          </a:bodyPr>
          <a:lstStyle/>
          <a:p>
            <a:pPr marL="342900" indent="-342900" defTabSz="2267655">
              <a:buSzPct val="123000"/>
              <a:buFont typeface="Arial" panose="020B0604020202020204" pitchFamily="34" charset="0"/>
              <a:buChar char="•"/>
              <a:defRPr sz="2325">
                <a:latin typeface="+mn-lt"/>
                <a:ea typeface="+mn-ea"/>
                <a:cs typeface="+mn-cs"/>
                <a:sym typeface="나눔명조"/>
              </a:defRPr>
            </a:pPr>
            <a:r>
              <a:rPr b="1" dirty="0" err="1"/>
              <a:t>산학</a:t>
            </a:r>
            <a:r>
              <a:rPr b="1" dirty="0"/>
              <a:t> </a:t>
            </a:r>
            <a:r>
              <a:rPr b="1" dirty="0" err="1"/>
              <a:t>기업</a:t>
            </a:r>
            <a:r>
              <a:rPr b="1" dirty="0"/>
              <a:t> </a:t>
            </a:r>
            <a:r>
              <a:rPr b="1" dirty="0" err="1"/>
              <a:t>요구</a:t>
            </a:r>
            <a:r>
              <a:rPr b="1" dirty="0"/>
              <a:t> </a:t>
            </a:r>
            <a:r>
              <a:rPr b="1" dirty="0" err="1"/>
              <a:t>사항</a:t>
            </a:r>
            <a:endParaRPr b="1" dirty="0"/>
          </a:p>
          <a:p>
            <a:pPr marL="342900" indent="-342900" defTabSz="2267655">
              <a:buSzPct val="123000"/>
              <a:buFont typeface="Arial" panose="020B0604020202020204" pitchFamily="34" charset="0"/>
              <a:buChar char="•"/>
              <a:defRPr sz="2325">
                <a:latin typeface="+mn-lt"/>
                <a:ea typeface="+mn-ea"/>
                <a:cs typeface="+mn-cs"/>
                <a:sym typeface="나눔명조"/>
              </a:defRPr>
            </a:pPr>
            <a:r>
              <a:rPr b="1" dirty="0" err="1"/>
              <a:t>프로젝트</a:t>
            </a:r>
            <a:r>
              <a:rPr b="1" dirty="0"/>
              <a:t> </a:t>
            </a:r>
            <a:r>
              <a:rPr b="1" dirty="0" err="1"/>
              <a:t>개요</a:t>
            </a:r>
            <a:r>
              <a:rPr b="1" dirty="0"/>
              <a:t> 및 </a:t>
            </a:r>
            <a:r>
              <a:rPr b="1" dirty="0" err="1"/>
              <a:t>목표</a:t>
            </a:r>
            <a:endParaRPr b="1" dirty="0"/>
          </a:p>
        </p:txBody>
      </p:sp>
      <p:sp>
        <p:nvSpPr>
          <p:cNvPr id="53" name="1."/>
          <p:cNvSpPr txBox="1"/>
          <p:nvPr/>
        </p:nvSpPr>
        <p:spPr>
          <a:xfrm>
            <a:off x="6096000" y="2921000"/>
            <a:ext cx="863994" cy="1367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1731220">
              <a:lnSpc>
                <a:spcPct val="100000"/>
              </a:lnSpc>
              <a:defRPr sz="7100" b="1">
                <a:solidFill>
                  <a:srgbClr val="838383"/>
                </a:solidFill>
              </a:defRPr>
            </a:lvl1pPr>
          </a:lstStyle>
          <a:p>
            <a:r>
              <a:rPr dirty="0"/>
              <a:t>1.</a:t>
            </a:r>
          </a:p>
        </p:txBody>
      </p:sp>
      <p:sp>
        <p:nvSpPr>
          <p:cNvPr id="54" name="팀원 소개"/>
          <p:cNvSpPr txBox="1"/>
          <p:nvPr/>
        </p:nvSpPr>
        <p:spPr>
          <a:xfrm>
            <a:off x="7377117" y="3111500"/>
            <a:ext cx="4278585" cy="772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 fontScale="77500" lnSpcReduction="20000"/>
          </a:bodyPr>
          <a:lstStyle>
            <a:lvl1pPr defTabSz="1170402">
              <a:lnSpc>
                <a:spcPct val="150000"/>
              </a:lnSpc>
              <a:defRPr sz="4320" b="1">
                <a:solidFill>
                  <a:srgbClr val="838383"/>
                </a:solidFill>
                <a:latin typeface="+mn-lt"/>
                <a:ea typeface="+mn-ea"/>
                <a:cs typeface="+mn-cs"/>
                <a:sym typeface="나눔명조"/>
              </a:defRPr>
            </a:lvl1pPr>
          </a:lstStyle>
          <a:p>
            <a:r>
              <a:t>팀원 소개</a:t>
            </a:r>
          </a:p>
        </p:txBody>
      </p:sp>
      <p:sp>
        <p:nvSpPr>
          <p:cNvPr id="55" name="2."/>
          <p:cNvSpPr txBox="1"/>
          <p:nvPr/>
        </p:nvSpPr>
        <p:spPr>
          <a:xfrm>
            <a:off x="6096000" y="4598917"/>
            <a:ext cx="863994" cy="1367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1731220">
              <a:lnSpc>
                <a:spcPct val="100000"/>
              </a:lnSpc>
              <a:defRPr sz="7100" b="1">
                <a:solidFill>
                  <a:srgbClr val="838383"/>
                </a:solidFill>
              </a:defRPr>
            </a:lvl1pPr>
          </a:lstStyle>
          <a:p>
            <a:r>
              <a:rPr dirty="0"/>
              <a:t>2.</a:t>
            </a:r>
          </a:p>
        </p:txBody>
      </p:sp>
      <p:sp>
        <p:nvSpPr>
          <p:cNvPr id="56" name="3."/>
          <p:cNvSpPr txBox="1"/>
          <p:nvPr/>
        </p:nvSpPr>
        <p:spPr>
          <a:xfrm>
            <a:off x="6096000" y="6276834"/>
            <a:ext cx="863994" cy="1367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1731220">
              <a:lnSpc>
                <a:spcPct val="100000"/>
              </a:lnSpc>
              <a:defRPr sz="7100" b="1">
                <a:solidFill>
                  <a:srgbClr val="838383"/>
                </a:solidFill>
              </a:defRPr>
            </a:lvl1pPr>
          </a:lstStyle>
          <a:p>
            <a:r>
              <a:rPr dirty="0"/>
              <a:t>3.</a:t>
            </a:r>
          </a:p>
        </p:txBody>
      </p:sp>
      <p:sp>
        <p:nvSpPr>
          <p:cNvPr id="57" name="4."/>
          <p:cNvSpPr txBox="1"/>
          <p:nvPr/>
        </p:nvSpPr>
        <p:spPr>
          <a:xfrm>
            <a:off x="6096000" y="7954751"/>
            <a:ext cx="863994" cy="1367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1731220">
              <a:lnSpc>
                <a:spcPct val="100000"/>
              </a:lnSpc>
              <a:defRPr sz="7100" b="1">
                <a:solidFill>
                  <a:srgbClr val="838383"/>
                </a:solidFill>
              </a:defRPr>
            </a:lvl1pPr>
          </a:lstStyle>
          <a:p>
            <a:r>
              <a:rPr dirty="0"/>
              <a:t>4.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015838" y="12437698"/>
            <a:ext cx="290879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59" name="5."/>
          <p:cNvSpPr txBox="1"/>
          <p:nvPr/>
        </p:nvSpPr>
        <p:spPr>
          <a:xfrm>
            <a:off x="6096000" y="9660425"/>
            <a:ext cx="863994" cy="1367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1731220">
              <a:lnSpc>
                <a:spcPct val="100000"/>
              </a:lnSpc>
              <a:defRPr sz="7100" b="1">
                <a:solidFill>
                  <a:srgbClr val="838383"/>
                </a:solidFill>
              </a:defRPr>
            </a:lvl1pPr>
          </a:lstStyle>
          <a:p>
            <a:r>
              <a:rPr dirty="0"/>
              <a:t>5.</a:t>
            </a:r>
          </a:p>
        </p:txBody>
      </p:sp>
      <p:sp>
        <p:nvSpPr>
          <p:cNvPr id="60" name="프로젝트 개요"/>
          <p:cNvSpPr txBox="1"/>
          <p:nvPr/>
        </p:nvSpPr>
        <p:spPr>
          <a:xfrm>
            <a:off x="7377117" y="4849210"/>
            <a:ext cx="4278585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 fontScale="77500" lnSpcReduction="20000"/>
          </a:bodyPr>
          <a:lstStyle>
            <a:lvl1pPr defTabSz="1072869">
              <a:lnSpc>
                <a:spcPct val="150000"/>
              </a:lnSpc>
              <a:defRPr sz="4400" b="1">
                <a:solidFill>
                  <a:srgbClr val="838383"/>
                </a:solidFill>
                <a:latin typeface="+mn-lt"/>
                <a:ea typeface="+mn-ea"/>
                <a:cs typeface="+mn-cs"/>
                <a:sym typeface="나눔명조"/>
              </a:defRPr>
            </a:lvl1pPr>
          </a:lstStyle>
          <a:p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endParaRPr dirty="0"/>
          </a:p>
        </p:txBody>
      </p:sp>
      <p:sp>
        <p:nvSpPr>
          <p:cNvPr id="61" name="시스템 구조도"/>
          <p:cNvSpPr txBox="1"/>
          <p:nvPr/>
        </p:nvSpPr>
        <p:spPr>
          <a:xfrm>
            <a:off x="7377116" y="6588972"/>
            <a:ext cx="4278585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 fontScale="77500" lnSpcReduction="20000"/>
          </a:bodyPr>
          <a:lstStyle>
            <a:lvl1pPr defTabSz="1072869">
              <a:lnSpc>
                <a:spcPct val="150000"/>
              </a:lnSpc>
              <a:defRPr sz="4400" b="1">
                <a:solidFill>
                  <a:srgbClr val="838383"/>
                </a:solidFill>
                <a:latin typeface="+mn-lt"/>
                <a:ea typeface="+mn-ea"/>
                <a:cs typeface="+mn-cs"/>
                <a:sym typeface="나눔명조"/>
              </a:defRPr>
            </a:lvl1pPr>
          </a:lstStyle>
          <a:p>
            <a:r>
              <a:t>시스템 구조도</a:t>
            </a:r>
          </a:p>
        </p:txBody>
      </p:sp>
      <p:sp>
        <p:nvSpPr>
          <p:cNvPr id="62" name="주요 기능"/>
          <p:cNvSpPr txBox="1"/>
          <p:nvPr/>
        </p:nvSpPr>
        <p:spPr>
          <a:xfrm>
            <a:off x="7377116" y="8220237"/>
            <a:ext cx="4278585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 fontScale="77500" lnSpcReduction="20000"/>
          </a:bodyPr>
          <a:lstStyle>
            <a:lvl1pPr defTabSz="1072869">
              <a:lnSpc>
                <a:spcPct val="150000"/>
              </a:lnSpc>
              <a:defRPr sz="4400" b="1">
                <a:solidFill>
                  <a:srgbClr val="838383"/>
                </a:solidFill>
                <a:latin typeface="+mn-lt"/>
                <a:ea typeface="+mn-ea"/>
                <a:cs typeface="+mn-cs"/>
                <a:sym typeface="나눔명조"/>
              </a:defRPr>
            </a:lvl1pPr>
          </a:lstStyle>
          <a:p>
            <a:r>
              <a:rPr dirty="0" err="1"/>
              <a:t>주요</a:t>
            </a:r>
            <a:r>
              <a:rPr dirty="0"/>
              <a:t> </a:t>
            </a:r>
            <a:r>
              <a:rPr dirty="0" err="1"/>
              <a:t>기능</a:t>
            </a:r>
            <a:endParaRPr dirty="0"/>
          </a:p>
        </p:txBody>
      </p:sp>
      <p:sp>
        <p:nvSpPr>
          <p:cNvPr id="63" name="기대효과"/>
          <p:cNvSpPr txBox="1"/>
          <p:nvPr/>
        </p:nvSpPr>
        <p:spPr>
          <a:xfrm>
            <a:off x="7377115" y="9824485"/>
            <a:ext cx="4278585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 fontScale="77500" lnSpcReduction="20000"/>
          </a:bodyPr>
          <a:lstStyle>
            <a:lvl1pPr defTabSz="1072869">
              <a:lnSpc>
                <a:spcPct val="150000"/>
              </a:lnSpc>
              <a:defRPr sz="4400" b="1">
                <a:solidFill>
                  <a:srgbClr val="838383"/>
                </a:solidFill>
                <a:latin typeface="+mn-lt"/>
                <a:ea typeface="+mn-ea"/>
                <a:cs typeface="+mn-cs"/>
                <a:sym typeface="나눔명조"/>
              </a:defRPr>
            </a:lvl1pPr>
          </a:lstStyle>
          <a:p>
            <a:r>
              <a:rPr lang="ko-KR" altLang="en-US" dirty="0"/>
              <a:t>문제점 및 해결</a:t>
            </a:r>
            <a:endParaRPr dirty="0"/>
          </a:p>
        </p:txBody>
      </p:sp>
      <p:sp>
        <p:nvSpPr>
          <p:cNvPr id="64" name="Dataset 구축  Labeling &amp; Processing…"/>
          <p:cNvSpPr txBox="1"/>
          <p:nvPr/>
        </p:nvSpPr>
        <p:spPr>
          <a:xfrm>
            <a:off x="11989066" y="8116810"/>
            <a:ext cx="6175128" cy="1205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 fontScale="85000" lnSpcReduction="20000"/>
          </a:bodyPr>
          <a:lstStyle/>
          <a:p>
            <a:pPr marL="342900" indent="-342900">
              <a:buSzPct val="123000"/>
              <a:buFont typeface="Arial" panose="020B0604020202020204" pitchFamily="34" charset="0"/>
              <a:buChar char="•"/>
              <a:defRPr sz="2500">
                <a:latin typeface="+mn-lt"/>
                <a:ea typeface="+mn-ea"/>
                <a:cs typeface="+mn-cs"/>
                <a:sym typeface="나눔명조"/>
              </a:defRPr>
            </a:pPr>
            <a:r>
              <a:rPr lang="ko-KR" altLang="en-US" b="1" dirty="0"/>
              <a:t>변경 사항</a:t>
            </a:r>
            <a:endParaRPr lang="en-US" b="1" dirty="0"/>
          </a:p>
          <a:p>
            <a:pPr marL="342900" indent="-342900">
              <a:buSzPct val="123000"/>
              <a:buFont typeface="Arial" panose="020B0604020202020204" pitchFamily="34" charset="0"/>
              <a:buChar char="•"/>
              <a:defRPr sz="2500">
                <a:latin typeface="+mn-lt"/>
                <a:ea typeface="+mn-ea"/>
                <a:cs typeface="+mn-cs"/>
                <a:sym typeface="나눔명조"/>
              </a:defRPr>
            </a:pPr>
            <a:r>
              <a:rPr b="1" dirty="0"/>
              <a:t>Dataset </a:t>
            </a:r>
            <a:r>
              <a:rPr b="1" dirty="0" err="1"/>
              <a:t>구축</a:t>
            </a:r>
            <a:endParaRPr b="1" dirty="0"/>
          </a:p>
          <a:p>
            <a:pPr marL="342900" indent="-342900">
              <a:buSzPct val="123000"/>
              <a:buFont typeface="Arial" panose="020B0604020202020204" pitchFamily="34" charset="0"/>
              <a:buChar char="•"/>
              <a:defRPr sz="2500">
                <a:latin typeface="+mn-lt"/>
                <a:ea typeface="+mn-ea"/>
                <a:cs typeface="+mn-cs"/>
                <a:sym typeface="나눔명조"/>
              </a:defRPr>
            </a:pPr>
            <a:r>
              <a:rPr b="1" dirty="0" err="1"/>
              <a:t>모델</a:t>
            </a:r>
            <a:r>
              <a:rPr b="1" dirty="0"/>
              <a:t> </a:t>
            </a:r>
            <a:r>
              <a:rPr b="1" dirty="0" err="1"/>
              <a:t>개발</a:t>
            </a:r>
            <a:endParaRPr b="1" dirty="0"/>
          </a:p>
        </p:txBody>
      </p:sp>
      <p:sp>
        <p:nvSpPr>
          <p:cNvPr id="65" name="선"/>
          <p:cNvSpPr/>
          <p:nvPr/>
        </p:nvSpPr>
        <p:spPr>
          <a:xfrm flipV="1">
            <a:off x="853157" y="2606185"/>
            <a:ext cx="22677685" cy="1"/>
          </a:xfrm>
          <a:prstGeom prst="line">
            <a:avLst/>
          </a:prstGeom>
          <a:ln w="25400">
            <a:solidFill>
              <a:srgbClr val="818779"/>
            </a:solidFill>
            <a:miter lim="400000"/>
          </a:ln>
        </p:spPr>
        <p:txBody>
          <a:bodyPr lIns="82987" tIns="82987" rIns="82987" bIns="82987"/>
          <a:lstStyle/>
          <a:p>
            <a:pPr defTabSz="825500">
              <a:lnSpc>
                <a:spcPct val="150000"/>
              </a:lnSpc>
              <a:defRPr sz="2000">
                <a:solidFill>
                  <a:srgbClr val="8B8C8C"/>
                </a:solidFill>
              </a:defRPr>
            </a:pPr>
            <a:endParaRPr/>
          </a:p>
        </p:txBody>
      </p:sp>
      <p:sp>
        <p:nvSpPr>
          <p:cNvPr id="17" name="5.">
            <a:extLst>
              <a:ext uri="{FF2B5EF4-FFF2-40B4-BE49-F238E27FC236}">
                <a16:creationId xmlns:a16="http://schemas.microsoft.com/office/drawing/2014/main" id="{661E073D-7C98-481C-AAB9-E1413B474929}"/>
              </a:ext>
            </a:extLst>
          </p:cNvPr>
          <p:cNvSpPr txBox="1"/>
          <p:nvPr/>
        </p:nvSpPr>
        <p:spPr>
          <a:xfrm>
            <a:off x="6096000" y="11064981"/>
            <a:ext cx="863994" cy="1367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1731220">
              <a:lnSpc>
                <a:spcPct val="100000"/>
              </a:lnSpc>
              <a:defRPr sz="7100" b="1">
                <a:solidFill>
                  <a:srgbClr val="838383"/>
                </a:solidFill>
              </a:defRPr>
            </a:lvl1pPr>
          </a:lstStyle>
          <a:p>
            <a:r>
              <a:rPr lang="en-US" dirty="0"/>
              <a:t>6</a:t>
            </a:r>
            <a:r>
              <a:rPr dirty="0"/>
              <a:t>.</a:t>
            </a:r>
          </a:p>
        </p:txBody>
      </p:sp>
      <p:sp>
        <p:nvSpPr>
          <p:cNvPr id="18" name="기대효과">
            <a:extLst>
              <a:ext uri="{FF2B5EF4-FFF2-40B4-BE49-F238E27FC236}">
                <a16:creationId xmlns:a16="http://schemas.microsoft.com/office/drawing/2014/main" id="{AA829B13-A132-41E3-A8A5-0180D61C9560}"/>
              </a:ext>
            </a:extLst>
          </p:cNvPr>
          <p:cNvSpPr txBox="1"/>
          <p:nvPr/>
        </p:nvSpPr>
        <p:spPr>
          <a:xfrm>
            <a:off x="7377114" y="11176896"/>
            <a:ext cx="4278585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 fontScale="77500" lnSpcReduction="20000"/>
          </a:bodyPr>
          <a:lstStyle>
            <a:lvl1pPr defTabSz="1072869">
              <a:lnSpc>
                <a:spcPct val="150000"/>
              </a:lnSpc>
              <a:defRPr sz="4400" b="1">
                <a:solidFill>
                  <a:srgbClr val="838383"/>
                </a:solidFill>
                <a:latin typeface="+mn-lt"/>
                <a:ea typeface="+mn-ea"/>
                <a:cs typeface="+mn-cs"/>
                <a:sym typeface="나눔명조"/>
              </a:defRPr>
            </a:lvl1pPr>
          </a:lstStyle>
          <a:p>
            <a:r>
              <a:rPr lang="ko-KR" altLang="en-US" dirty="0"/>
              <a:t>기타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015838" y="12437698"/>
            <a:ext cx="290879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68" name="팀원 소개"/>
          <p:cNvSpPr txBox="1">
            <a:spLocks noGrp="1"/>
          </p:cNvSpPr>
          <p:nvPr>
            <p:ph type="title"/>
          </p:nvPr>
        </p:nvSpPr>
        <p:spPr>
          <a:xfrm>
            <a:off x="1066928" y="1132956"/>
            <a:ext cx="10922138" cy="1902089"/>
          </a:xfrm>
          <a:prstGeom prst="rect">
            <a:avLst/>
          </a:prstGeom>
        </p:spPr>
        <p:txBody>
          <a:bodyPr/>
          <a:lstStyle/>
          <a:p>
            <a:r>
              <a:t>팀원 소개</a:t>
            </a:r>
          </a:p>
        </p:txBody>
      </p:sp>
      <p:sp>
        <p:nvSpPr>
          <p:cNvPr id="69" name="원"/>
          <p:cNvSpPr/>
          <p:nvPr/>
        </p:nvSpPr>
        <p:spPr>
          <a:xfrm>
            <a:off x="1295755" y="4583629"/>
            <a:ext cx="3379959" cy="3376281"/>
          </a:xfrm>
          <a:prstGeom prst="ellipse">
            <a:avLst/>
          </a:prstGeom>
          <a:solidFill>
            <a:srgbClr val="E5E2DC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ctr" defTabSz="825500">
              <a:lnSpc>
                <a:spcPct val="100000"/>
              </a:lnSpc>
              <a:defRPr sz="3200" b="1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84" y="4970019"/>
            <a:ext cx="2603501" cy="2603501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원"/>
          <p:cNvSpPr/>
          <p:nvPr/>
        </p:nvSpPr>
        <p:spPr>
          <a:xfrm>
            <a:off x="5898888" y="4583629"/>
            <a:ext cx="3379959" cy="3376281"/>
          </a:xfrm>
          <a:prstGeom prst="ellipse">
            <a:avLst/>
          </a:prstGeom>
          <a:solidFill>
            <a:srgbClr val="E5E2DC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ctr" defTabSz="825500">
              <a:lnSpc>
                <a:spcPct val="100000"/>
              </a:lnSpc>
              <a:defRPr sz="32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" name="원"/>
          <p:cNvSpPr/>
          <p:nvPr/>
        </p:nvSpPr>
        <p:spPr>
          <a:xfrm>
            <a:off x="10502020" y="4583629"/>
            <a:ext cx="3379960" cy="3376281"/>
          </a:xfrm>
          <a:prstGeom prst="ellipse">
            <a:avLst/>
          </a:prstGeom>
          <a:solidFill>
            <a:srgbClr val="E5E2DC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ctr" defTabSz="825500">
              <a:lnSpc>
                <a:spcPct val="100000"/>
              </a:lnSpc>
              <a:defRPr sz="32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" name="원"/>
          <p:cNvSpPr/>
          <p:nvPr/>
        </p:nvSpPr>
        <p:spPr>
          <a:xfrm>
            <a:off x="15105153" y="4583629"/>
            <a:ext cx="3379959" cy="3376281"/>
          </a:xfrm>
          <a:prstGeom prst="ellipse">
            <a:avLst/>
          </a:prstGeom>
          <a:solidFill>
            <a:srgbClr val="E5E2DC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ctr" defTabSz="825500">
              <a:lnSpc>
                <a:spcPct val="100000"/>
              </a:lnSpc>
              <a:defRPr sz="32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" name="원"/>
          <p:cNvSpPr/>
          <p:nvPr/>
        </p:nvSpPr>
        <p:spPr>
          <a:xfrm>
            <a:off x="19708286" y="4583629"/>
            <a:ext cx="3379959" cy="3376281"/>
          </a:xfrm>
          <a:prstGeom prst="ellipse">
            <a:avLst/>
          </a:prstGeom>
          <a:solidFill>
            <a:srgbClr val="E5E2DC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ctr" defTabSz="825500">
              <a:lnSpc>
                <a:spcPct val="100000"/>
              </a:lnSpc>
              <a:defRPr sz="3200" b="1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5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0165" y="4970019"/>
            <a:ext cx="2616201" cy="260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117" y="4970019"/>
            <a:ext cx="2603501" cy="260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이미지" descr="이미지"/>
          <p:cNvPicPr>
            <a:picLocks noChangeAspect="1"/>
          </p:cNvPicPr>
          <p:nvPr/>
        </p:nvPicPr>
        <p:blipFill>
          <a:blip r:embed="rId5"/>
          <a:srcRect l="205" t="882" r="160" b="141"/>
          <a:stretch>
            <a:fillRect/>
          </a:stretch>
        </p:blipFill>
        <p:spPr>
          <a:xfrm>
            <a:off x="15493382" y="4983351"/>
            <a:ext cx="2593976" cy="2576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4" extrusionOk="0">
                <a:moveTo>
                  <a:pt x="11064" y="3"/>
                </a:moveTo>
                <a:cubicBezTo>
                  <a:pt x="9310" y="-36"/>
                  <a:pt x="7547" y="344"/>
                  <a:pt x="5942" y="1132"/>
                </a:cubicBezTo>
                <a:cubicBezTo>
                  <a:pt x="2824" y="2663"/>
                  <a:pt x="527" y="5943"/>
                  <a:pt x="182" y="9359"/>
                </a:cubicBezTo>
                <a:cubicBezTo>
                  <a:pt x="146" y="9710"/>
                  <a:pt x="81" y="10022"/>
                  <a:pt x="36" y="10049"/>
                </a:cubicBezTo>
                <a:cubicBezTo>
                  <a:pt x="23" y="10058"/>
                  <a:pt x="11" y="10361"/>
                  <a:pt x="0" y="10787"/>
                </a:cubicBezTo>
                <a:cubicBezTo>
                  <a:pt x="14" y="11229"/>
                  <a:pt x="30" y="11538"/>
                  <a:pt x="50" y="11551"/>
                </a:cubicBezTo>
                <a:cubicBezTo>
                  <a:pt x="101" y="11583"/>
                  <a:pt x="145" y="11758"/>
                  <a:pt x="145" y="11943"/>
                </a:cubicBezTo>
                <a:cubicBezTo>
                  <a:pt x="145" y="12127"/>
                  <a:pt x="253" y="12727"/>
                  <a:pt x="387" y="13274"/>
                </a:cubicBezTo>
                <a:cubicBezTo>
                  <a:pt x="1184" y="16536"/>
                  <a:pt x="3300" y="19114"/>
                  <a:pt x="6358" y="20554"/>
                </a:cubicBezTo>
                <a:cubicBezTo>
                  <a:pt x="7172" y="20937"/>
                  <a:pt x="8716" y="21404"/>
                  <a:pt x="9171" y="21405"/>
                </a:cubicBezTo>
                <a:cubicBezTo>
                  <a:pt x="9310" y="21405"/>
                  <a:pt x="9449" y="21449"/>
                  <a:pt x="9481" y="21501"/>
                </a:cubicBezTo>
                <a:cubicBezTo>
                  <a:pt x="9499" y="21529"/>
                  <a:pt x="10013" y="21548"/>
                  <a:pt x="10899" y="21564"/>
                </a:cubicBezTo>
                <a:cubicBezTo>
                  <a:pt x="11585" y="21553"/>
                  <a:pt x="12085" y="21541"/>
                  <a:pt x="12099" y="21527"/>
                </a:cubicBezTo>
                <a:cubicBezTo>
                  <a:pt x="12135" y="21491"/>
                  <a:pt x="12517" y="21389"/>
                  <a:pt x="12948" y="21302"/>
                </a:cubicBezTo>
                <a:cubicBezTo>
                  <a:pt x="16715" y="20535"/>
                  <a:pt x="19793" y="17796"/>
                  <a:pt x="21022" y="14118"/>
                </a:cubicBezTo>
                <a:cubicBezTo>
                  <a:pt x="21149" y="13737"/>
                  <a:pt x="21298" y="13109"/>
                  <a:pt x="21355" y="12723"/>
                </a:cubicBezTo>
                <a:cubicBezTo>
                  <a:pt x="21413" y="12337"/>
                  <a:pt x="21499" y="11950"/>
                  <a:pt x="21547" y="11859"/>
                </a:cubicBezTo>
                <a:cubicBezTo>
                  <a:pt x="21567" y="11822"/>
                  <a:pt x="21586" y="11326"/>
                  <a:pt x="21600" y="10634"/>
                </a:cubicBezTo>
                <a:cubicBezTo>
                  <a:pt x="21587" y="9975"/>
                  <a:pt x="21570" y="9495"/>
                  <a:pt x="21554" y="9485"/>
                </a:cubicBezTo>
                <a:cubicBezTo>
                  <a:pt x="21509" y="9457"/>
                  <a:pt x="21447" y="9189"/>
                  <a:pt x="21412" y="8890"/>
                </a:cubicBezTo>
                <a:cubicBezTo>
                  <a:pt x="21335" y="8236"/>
                  <a:pt x="20814" y="6639"/>
                  <a:pt x="20427" y="5868"/>
                </a:cubicBezTo>
                <a:cubicBezTo>
                  <a:pt x="20083" y="5184"/>
                  <a:pt x="19404" y="4173"/>
                  <a:pt x="18834" y="3500"/>
                </a:cubicBezTo>
                <a:cubicBezTo>
                  <a:pt x="17864" y="2356"/>
                  <a:pt x="15855" y="1074"/>
                  <a:pt x="14174" y="528"/>
                </a:cubicBezTo>
                <a:cubicBezTo>
                  <a:pt x="13165" y="199"/>
                  <a:pt x="12117" y="26"/>
                  <a:pt x="11064" y="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78" name="이미지" descr="이미지"/>
          <p:cNvPicPr>
            <a:picLocks noChangeAspect="1"/>
          </p:cNvPicPr>
          <p:nvPr/>
        </p:nvPicPr>
        <p:blipFill>
          <a:blip r:embed="rId6"/>
          <a:srcRect l="175" t="739" r="721" b="144"/>
          <a:stretch>
            <a:fillRect/>
          </a:stretch>
        </p:blipFill>
        <p:spPr>
          <a:xfrm>
            <a:off x="10894814" y="4989267"/>
            <a:ext cx="2580153" cy="2580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600" extrusionOk="0">
                <a:moveTo>
                  <a:pt x="10858" y="0"/>
                </a:moveTo>
                <a:cubicBezTo>
                  <a:pt x="8182" y="0"/>
                  <a:pt x="5930" y="804"/>
                  <a:pt x="3856" y="2498"/>
                </a:cubicBezTo>
                <a:cubicBezTo>
                  <a:pt x="2900" y="3280"/>
                  <a:pt x="1769" y="4689"/>
                  <a:pt x="1342" y="5631"/>
                </a:cubicBezTo>
                <a:cubicBezTo>
                  <a:pt x="855" y="6705"/>
                  <a:pt x="753" y="6947"/>
                  <a:pt x="565" y="7525"/>
                </a:cubicBezTo>
                <a:cubicBezTo>
                  <a:pt x="451" y="7872"/>
                  <a:pt x="304" y="8519"/>
                  <a:pt x="236" y="8963"/>
                </a:cubicBezTo>
                <a:cubicBezTo>
                  <a:pt x="167" y="9407"/>
                  <a:pt x="77" y="9833"/>
                  <a:pt x="37" y="9910"/>
                </a:cubicBezTo>
                <a:cubicBezTo>
                  <a:pt x="23" y="9936"/>
                  <a:pt x="11" y="10273"/>
                  <a:pt x="0" y="10734"/>
                </a:cubicBezTo>
                <a:cubicBezTo>
                  <a:pt x="15" y="11465"/>
                  <a:pt x="34" y="11994"/>
                  <a:pt x="53" y="12016"/>
                </a:cubicBezTo>
                <a:cubicBezTo>
                  <a:pt x="102" y="12072"/>
                  <a:pt x="198" y="12447"/>
                  <a:pt x="269" y="12850"/>
                </a:cubicBezTo>
                <a:cubicBezTo>
                  <a:pt x="997" y="16989"/>
                  <a:pt x="4400" y="20468"/>
                  <a:pt x="8543" y="21308"/>
                </a:cubicBezTo>
                <a:cubicBezTo>
                  <a:pt x="9023" y="21405"/>
                  <a:pt x="9449" y="21516"/>
                  <a:pt x="9490" y="21557"/>
                </a:cubicBezTo>
                <a:cubicBezTo>
                  <a:pt x="9506" y="21573"/>
                  <a:pt x="10025" y="21588"/>
                  <a:pt x="10742" y="21600"/>
                </a:cubicBezTo>
                <a:cubicBezTo>
                  <a:pt x="11409" y="21588"/>
                  <a:pt x="11895" y="21576"/>
                  <a:pt x="11925" y="21560"/>
                </a:cubicBezTo>
                <a:cubicBezTo>
                  <a:pt x="12001" y="21520"/>
                  <a:pt x="12355" y="21444"/>
                  <a:pt x="12709" y="21391"/>
                </a:cubicBezTo>
                <a:cubicBezTo>
                  <a:pt x="13521" y="21269"/>
                  <a:pt x="14687" y="20900"/>
                  <a:pt x="15535" y="20497"/>
                </a:cubicBezTo>
                <a:cubicBezTo>
                  <a:pt x="18597" y="19043"/>
                  <a:pt x="20877" y="16033"/>
                  <a:pt x="21464" y="12667"/>
                </a:cubicBezTo>
                <a:cubicBezTo>
                  <a:pt x="21557" y="12138"/>
                  <a:pt x="21600" y="11412"/>
                  <a:pt x="21594" y="10694"/>
                </a:cubicBezTo>
                <a:cubicBezTo>
                  <a:pt x="21588" y="9976"/>
                  <a:pt x="21532" y="9267"/>
                  <a:pt x="21431" y="8770"/>
                </a:cubicBezTo>
                <a:cubicBezTo>
                  <a:pt x="20622" y="4801"/>
                  <a:pt x="17978" y="1767"/>
                  <a:pt x="14246" y="525"/>
                </a:cubicBezTo>
                <a:cubicBezTo>
                  <a:pt x="13105" y="145"/>
                  <a:pt x="12183" y="1"/>
                  <a:pt x="1085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79" name="오규석"/>
          <p:cNvSpPr txBox="1"/>
          <p:nvPr/>
        </p:nvSpPr>
        <p:spPr>
          <a:xfrm>
            <a:off x="2078394" y="8329004"/>
            <a:ext cx="1814680" cy="751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 fontScale="77500" lnSpcReduction="20000"/>
          </a:bodyPr>
          <a:lstStyle>
            <a:lvl1pPr>
              <a:lnSpc>
                <a:spcPct val="150000"/>
              </a:lnSpc>
              <a:defRPr sz="4000">
                <a:solidFill>
                  <a:srgbClr val="838383"/>
                </a:solidFill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defRPr>
            </a:lvl1pPr>
          </a:lstStyle>
          <a:p>
            <a:r>
              <a:t>오규석</a:t>
            </a:r>
          </a:p>
        </p:txBody>
      </p:sp>
      <p:sp>
        <p:nvSpPr>
          <p:cNvPr id="80" name="양성민"/>
          <p:cNvSpPr txBox="1"/>
          <p:nvPr/>
        </p:nvSpPr>
        <p:spPr>
          <a:xfrm>
            <a:off x="6681527" y="8329004"/>
            <a:ext cx="1814680" cy="751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 fontScale="77500" lnSpcReduction="20000"/>
          </a:bodyPr>
          <a:lstStyle>
            <a:lvl1pPr>
              <a:lnSpc>
                <a:spcPct val="150000"/>
              </a:lnSpc>
              <a:defRPr sz="4000">
                <a:solidFill>
                  <a:srgbClr val="838383"/>
                </a:solidFill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defRPr>
            </a:lvl1pPr>
          </a:lstStyle>
          <a:p>
            <a:r>
              <a:t>양성민</a:t>
            </a:r>
          </a:p>
        </p:txBody>
      </p:sp>
      <p:sp>
        <p:nvSpPr>
          <p:cNvPr id="81" name="유선종"/>
          <p:cNvSpPr txBox="1"/>
          <p:nvPr/>
        </p:nvSpPr>
        <p:spPr>
          <a:xfrm>
            <a:off x="11277550" y="8329004"/>
            <a:ext cx="1814681" cy="751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 fontScale="77500" lnSpcReduction="20000"/>
          </a:bodyPr>
          <a:lstStyle>
            <a:lvl1pPr>
              <a:lnSpc>
                <a:spcPct val="150000"/>
              </a:lnSpc>
              <a:defRPr sz="4000">
                <a:solidFill>
                  <a:srgbClr val="838383"/>
                </a:solidFill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defRPr>
            </a:lvl1pPr>
          </a:lstStyle>
          <a:p>
            <a:r>
              <a:t>유선종</a:t>
            </a:r>
          </a:p>
        </p:txBody>
      </p:sp>
      <p:sp>
        <p:nvSpPr>
          <p:cNvPr id="82" name="최나라"/>
          <p:cNvSpPr txBox="1"/>
          <p:nvPr/>
        </p:nvSpPr>
        <p:spPr>
          <a:xfrm>
            <a:off x="15887793" y="8329004"/>
            <a:ext cx="1814680" cy="751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 fontScale="77500" lnSpcReduction="20000"/>
          </a:bodyPr>
          <a:lstStyle>
            <a:lvl1pPr>
              <a:lnSpc>
                <a:spcPct val="150000"/>
              </a:lnSpc>
              <a:defRPr sz="4000">
                <a:solidFill>
                  <a:srgbClr val="838383"/>
                </a:solidFill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defRPr>
            </a:lvl1pPr>
          </a:lstStyle>
          <a:p>
            <a:r>
              <a:t>최나라</a:t>
            </a:r>
          </a:p>
        </p:txBody>
      </p:sp>
      <p:sp>
        <p:nvSpPr>
          <p:cNvPr id="83" name="차윤성"/>
          <p:cNvSpPr txBox="1"/>
          <p:nvPr/>
        </p:nvSpPr>
        <p:spPr>
          <a:xfrm>
            <a:off x="20490926" y="8329004"/>
            <a:ext cx="1814680" cy="751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 fontScale="77500" lnSpcReduction="20000"/>
          </a:bodyPr>
          <a:lstStyle>
            <a:lvl1pPr>
              <a:lnSpc>
                <a:spcPct val="150000"/>
              </a:lnSpc>
              <a:defRPr sz="4000">
                <a:solidFill>
                  <a:srgbClr val="838383"/>
                </a:solidFill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defRPr>
            </a:lvl1pPr>
          </a:lstStyle>
          <a:p>
            <a:r>
              <a:t>차윤성</a:t>
            </a:r>
          </a:p>
        </p:txBody>
      </p:sp>
      <p:sp>
        <p:nvSpPr>
          <p:cNvPr id="84" name="Project Manager…"/>
          <p:cNvSpPr txBox="1"/>
          <p:nvPr/>
        </p:nvSpPr>
        <p:spPr>
          <a:xfrm>
            <a:off x="947686" y="9228814"/>
            <a:ext cx="4076096" cy="2694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ctr">
              <a:lnSpc>
                <a:spcPct val="150000"/>
              </a:lnSpc>
              <a:defRPr sz="4000">
                <a:solidFill>
                  <a:srgbClr val="838383"/>
                </a:solidFill>
                <a:latin typeface="궁서체 일반체"/>
                <a:ea typeface="궁서체 일반체"/>
                <a:cs typeface="궁서체 일반체"/>
                <a:sym typeface="궁서체 일반체"/>
              </a:defRPr>
            </a:pPr>
            <a:r>
              <a:rPr dirty="0"/>
              <a:t>Project Manager</a:t>
            </a:r>
          </a:p>
          <a:p>
            <a:pPr algn="ctr">
              <a:lnSpc>
                <a:spcPct val="150000"/>
              </a:lnSpc>
              <a:defRPr sz="4000">
                <a:solidFill>
                  <a:srgbClr val="838383"/>
                </a:solidFill>
                <a:latin typeface="궁서체 일반체"/>
                <a:ea typeface="궁서체 일반체"/>
                <a:cs typeface="궁서체 일반체"/>
                <a:sym typeface="궁서체 일반체"/>
              </a:defRPr>
            </a:pPr>
            <a:r>
              <a:rPr dirty="0"/>
              <a:t>Front-End</a:t>
            </a:r>
            <a:endParaRPr lang="en-US" dirty="0"/>
          </a:p>
        </p:txBody>
      </p:sp>
      <p:sp>
        <p:nvSpPr>
          <p:cNvPr id="85" name="Object Detection Data Labeling"/>
          <p:cNvSpPr txBox="1"/>
          <p:nvPr/>
        </p:nvSpPr>
        <p:spPr>
          <a:xfrm>
            <a:off x="5550819" y="9228814"/>
            <a:ext cx="4076096" cy="2568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 fontScale="92500" lnSpcReduction="10000"/>
          </a:bodyPr>
          <a:lstStyle/>
          <a:p>
            <a:pPr algn="ctr">
              <a:lnSpc>
                <a:spcPct val="150000"/>
              </a:lnSpc>
              <a:defRPr sz="4000">
                <a:solidFill>
                  <a:srgbClr val="838383"/>
                </a:solidFill>
                <a:latin typeface="궁서체 일반체"/>
                <a:ea typeface="궁서체 일반체"/>
                <a:cs typeface="궁서체 일반체"/>
                <a:sym typeface="궁서체 일반체"/>
              </a:defRPr>
            </a:pPr>
            <a:r>
              <a:rPr dirty="0"/>
              <a:t>Object Detection</a:t>
            </a:r>
            <a:endParaRPr lang="en-US" dirty="0"/>
          </a:p>
          <a:p>
            <a:pPr algn="ctr">
              <a:lnSpc>
                <a:spcPct val="150000"/>
              </a:lnSpc>
              <a:defRPr sz="4000">
                <a:solidFill>
                  <a:srgbClr val="838383"/>
                </a:solidFill>
                <a:latin typeface="궁서체 일반체"/>
                <a:ea typeface="궁서체 일반체"/>
                <a:cs typeface="궁서체 일반체"/>
                <a:sym typeface="궁서체 일반체"/>
              </a:defRPr>
            </a:pPr>
            <a:r>
              <a:rPr dirty="0"/>
              <a:t>Data Labeling</a:t>
            </a:r>
            <a:endParaRPr lang="en-US" dirty="0"/>
          </a:p>
          <a:p>
            <a:pPr algn="ctr">
              <a:lnSpc>
                <a:spcPct val="150000"/>
              </a:lnSpc>
              <a:defRPr sz="4000">
                <a:solidFill>
                  <a:srgbClr val="838383"/>
                </a:solidFill>
                <a:latin typeface="궁서체 일반체"/>
                <a:ea typeface="궁서체 일반체"/>
                <a:cs typeface="궁서체 일반체"/>
                <a:sym typeface="궁서체 일반체"/>
              </a:defRPr>
            </a:pPr>
            <a:r>
              <a:rPr lang="en-US" altLang="ko-KR" dirty="0"/>
              <a:t>Data Preprocessing</a:t>
            </a:r>
            <a:endParaRPr lang="en-US" dirty="0"/>
          </a:p>
        </p:txBody>
      </p:sp>
      <p:sp>
        <p:nvSpPr>
          <p:cNvPr id="86" name="Object Detection…"/>
          <p:cNvSpPr txBox="1"/>
          <p:nvPr/>
        </p:nvSpPr>
        <p:spPr>
          <a:xfrm>
            <a:off x="9904361" y="9080390"/>
            <a:ext cx="4561058" cy="2975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ctr">
              <a:lnSpc>
                <a:spcPct val="150000"/>
              </a:lnSpc>
              <a:defRPr sz="4000">
                <a:solidFill>
                  <a:srgbClr val="838383"/>
                </a:solidFill>
                <a:latin typeface="궁서체 일반체"/>
                <a:ea typeface="궁서체 일반체"/>
                <a:cs typeface="궁서체 일반체"/>
                <a:sym typeface="궁서체 일반체"/>
              </a:defRPr>
            </a:pPr>
            <a:r>
              <a:rPr dirty="0"/>
              <a:t>Object Detection</a:t>
            </a:r>
          </a:p>
          <a:p>
            <a:pPr algn="ctr">
              <a:lnSpc>
                <a:spcPct val="150000"/>
              </a:lnSpc>
              <a:defRPr sz="4000">
                <a:solidFill>
                  <a:srgbClr val="838383"/>
                </a:solidFill>
                <a:latin typeface="궁서체 일반체"/>
                <a:ea typeface="궁서체 일반체"/>
                <a:cs typeface="궁서체 일반체"/>
                <a:sym typeface="궁서체 일반체"/>
              </a:defRPr>
            </a:pPr>
            <a:r>
              <a:rPr lang="en-US" dirty="0"/>
              <a:t>AI </a:t>
            </a:r>
            <a:r>
              <a:rPr dirty="0"/>
              <a:t>Model Develop</a:t>
            </a:r>
            <a:endParaRPr lang="en-US" dirty="0"/>
          </a:p>
          <a:p>
            <a:pPr algn="ctr">
              <a:lnSpc>
                <a:spcPct val="150000"/>
              </a:lnSpc>
              <a:defRPr sz="4000">
                <a:solidFill>
                  <a:srgbClr val="838383"/>
                </a:solidFill>
                <a:latin typeface="궁서체 일반체"/>
                <a:ea typeface="궁서체 일반체"/>
                <a:cs typeface="궁서체 일반체"/>
                <a:sym typeface="궁서체 일반체"/>
              </a:defRPr>
            </a:pPr>
            <a:endParaRPr dirty="0"/>
          </a:p>
        </p:txBody>
      </p:sp>
      <p:sp>
        <p:nvSpPr>
          <p:cNvPr id="87" name="Object Detection"/>
          <p:cNvSpPr txBox="1"/>
          <p:nvPr/>
        </p:nvSpPr>
        <p:spPr>
          <a:xfrm>
            <a:off x="14757085" y="9228814"/>
            <a:ext cx="4076096" cy="2694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ctr">
              <a:lnSpc>
                <a:spcPct val="150000"/>
              </a:lnSpc>
              <a:defRPr sz="4000">
                <a:solidFill>
                  <a:srgbClr val="838383"/>
                </a:solidFill>
                <a:latin typeface="궁서체 일반체"/>
                <a:ea typeface="궁서체 일반체"/>
                <a:cs typeface="궁서체 일반체"/>
                <a:sym typeface="궁서체 일반체"/>
              </a:defRPr>
            </a:pPr>
            <a:r>
              <a:rPr dirty="0"/>
              <a:t>Object Detection</a:t>
            </a:r>
            <a:br>
              <a:rPr dirty="0"/>
            </a:br>
            <a:endParaRPr dirty="0"/>
          </a:p>
        </p:txBody>
      </p:sp>
      <p:sp>
        <p:nvSpPr>
          <p:cNvPr id="88" name="Front-End"/>
          <p:cNvSpPr txBox="1"/>
          <p:nvPr/>
        </p:nvSpPr>
        <p:spPr>
          <a:xfrm>
            <a:off x="19360218" y="9228814"/>
            <a:ext cx="4076096" cy="2568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>
            <a:lvl1pPr algn="ctr">
              <a:lnSpc>
                <a:spcPct val="150000"/>
              </a:lnSpc>
              <a:defRPr sz="4000">
                <a:solidFill>
                  <a:srgbClr val="838383"/>
                </a:solidFill>
                <a:latin typeface="궁서체 일반체"/>
                <a:ea typeface="궁서체 일반체"/>
                <a:cs typeface="궁서체 일반체"/>
                <a:sym typeface="궁서체 일반체"/>
              </a:defRPr>
            </a:lvl1pPr>
          </a:lstStyle>
          <a:p>
            <a:r>
              <a:rPr dirty="0"/>
              <a:t>Front-End</a:t>
            </a:r>
            <a:endParaRPr lang="en-US" dirty="0"/>
          </a:p>
        </p:txBody>
      </p:sp>
      <p:sp>
        <p:nvSpPr>
          <p:cNvPr id="89" name="선"/>
          <p:cNvSpPr/>
          <p:nvPr/>
        </p:nvSpPr>
        <p:spPr>
          <a:xfrm flipV="1">
            <a:off x="853157" y="2606185"/>
            <a:ext cx="22677685" cy="1"/>
          </a:xfrm>
          <a:prstGeom prst="line">
            <a:avLst/>
          </a:prstGeom>
          <a:ln w="25400">
            <a:solidFill>
              <a:srgbClr val="818779"/>
            </a:solidFill>
            <a:miter lim="400000"/>
          </a:ln>
        </p:spPr>
        <p:txBody>
          <a:bodyPr lIns="82987" tIns="82987" rIns="82987" bIns="82987"/>
          <a:lstStyle/>
          <a:p>
            <a:pPr defTabSz="825500">
              <a:lnSpc>
                <a:spcPct val="150000"/>
              </a:lnSpc>
              <a:defRPr sz="2000">
                <a:solidFill>
                  <a:srgbClr val="8B8C8C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프로젝트 개요 - 산학 요구 사항"/>
          <p:cNvSpPr txBox="1">
            <a:spLocks noGrp="1"/>
          </p:cNvSpPr>
          <p:nvPr>
            <p:ph type="title"/>
          </p:nvPr>
        </p:nvSpPr>
        <p:spPr>
          <a:xfrm>
            <a:off x="843970" y="993132"/>
            <a:ext cx="20117061" cy="143672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프로젝트 개요 - 산학 요구 사항</a:t>
            </a:r>
          </a:p>
        </p:txBody>
      </p:sp>
      <p:sp>
        <p:nvSpPr>
          <p:cNvPr id="9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015838" y="12437698"/>
            <a:ext cx="290879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93" name="도형"/>
          <p:cNvSpPr/>
          <p:nvPr/>
        </p:nvSpPr>
        <p:spPr>
          <a:xfrm>
            <a:off x="11091943" y="4199115"/>
            <a:ext cx="7620001" cy="3797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036" y="0"/>
                  <a:pt x="5272" y="2117"/>
                  <a:pt x="3163" y="6349"/>
                </a:cubicBezTo>
                <a:cubicBezTo>
                  <a:pt x="1063" y="10562"/>
                  <a:pt x="9" y="16078"/>
                  <a:pt x="0" y="21600"/>
                </a:cubicBezTo>
                <a:lnTo>
                  <a:pt x="21600" y="21600"/>
                </a:lnTo>
                <a:cubicBezTo>
                  <a:pt x="21591" y="16078"/>
                  <a:pt x="20537" y="10562"/>
                  <a:pt x="18437" y="6349"/>
                </a:cubicBezTo>
                <a:cubicBezTo>
                  <a:pt x="16328" y="2117"/>
                  <a:pt x="13565" y="0"/>
                  <a:pt x="10801" y="0"/>
                </a:cubicBezTo>
                <a:close/>
              </a:path>
            </a:pathLst>
          </a:custGeom>
          <a:solidFill>
            <a:srgbClr val="F3F1E6">
              <a:alpha val="80000"/>
            </a:srgbClr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ctr" defTabSz="825500">
              <a:lnSpc>
                <a:spcPct val="100000"/>
              </a:lnSpc>
              <a:defRPr sz="2700" b="1">
                <a:solidFill>
                  <a:srgbClr val="232323"/>
                </a:solidFill>
              </a:defRPr>
            </a:pPr>
            <a:endParaRPr/>
          </a:p>
        </p:txBody>
      </p:sp>
      <p:sp>
        <p:nvSpPr>
          <p:cNvPr id="94" name="도형"/>
          <p:cNvSpPr/>
          <p:nvPr/>
        </p:nvSpPr>
        <p:spPr>
          <a:xfrm>
            <a:off x="5672056" y="4199115"/>
            <a:ext cx="7620000" cy="3797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036" y="0"/>
                  <a:pt x="5272" y="2117"/>
                  <a:pt x="3163" y="6349"/>
                </a:cubicBezTo>
                <a:cubicBezTo>
                  <a:pt x="1063" y="10562"/>
                  <a:pt x="9" y="16078"/>
                  <a:pt x="0" y="21600"/>
                </a:cubicBezTo>
                <a:lnTo>
                  <a:pt x="21600" y="21600"/>
                </a:lnTo>
                <a:cubicBezTo>
                  <a:pt x="21591" y="16078"/>
                  <a:pt x="20537" y="10562"/>
                  <a:pt x="18437" y="6349"/>
                </a:cubicBezTo>
                <a:cubicBezTo>
                  <a:pt x="16328" y="2117"/>
                  <a:pt x="13565" y="0"/>
                  <a:pt x="10801" y="0"/>
                </a:cubicBezTo>
                <a:close/>
              </a:path>
            </a:pathLst>
          </a:custGeom>
          <a:solidFill>
            <a:srgbClr val="A9ADA4">
              <a:alpha val="60000"/>
            </a:srgbClr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ctr" defTabSz="825500">
              <a:lnSpc>
                <a:spcPct val="100000"/>
              </a:lnSpc>
              <a:defRPr sz="2700" b="1">
                <a:solidFill>
                  <a:srgbClr val="232323"/>
                </a:solidFill>
              </a:defRPr>
            </a:pPr>
            <a:endParaRPr/>
          </a:p>
        </p:txBody>
      </p:sp>
      <p:sp>
        <p:nvSpPr>
          <p:cNvPr id="95" name="도형"/>
          <p:cNvSpPr/>
          <p:nvPr/>
        </p:nvSpPr>
        <p:spPr>
          <a:xfrm>
            <a:off x="11092060" y="5331891"/>
            <a:ext cx="2199880" cy="2664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cubicBezTo>
                  <a:pt x="3634" y="5988"/>
                  <a:pt x="32" y="13787"/>
                  <a:pt x="0" y="21600"/>
                </a:cubicBezTo>
                <a:lnTo>
                  <a:pt x="21600" y="21600"/>
                </a:lnTo>
                <a:cubicBezTo>
                  <a:pt x="21568" y="13788"/>
                  <a:pt x="17969" y="5987"/>
                  <a:pt x="10802" y="0"/>
                </a:cubicBezTo>
                <a:close/>
              </a:path>
            </a:pathLst>
          </a:custGeom>
          <a:solidFill>
            <a:srgbClr val="A9ADA4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ctr" defTabSz="825500">
              <a:lnSpc>
                <a:spcPct val="100000"/>
              </a:lnSpc>
              <a:defRPr sz="32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6" name="도형"/>
          <p:cNvSpPr/>
          <p:nvPr/>
        </p:nvSpPr>
        <p:spPr>
          <a:xfrm rot="10800000">
            <a:off x="11091944" y="7994749"/>
            <a:ext cx="7620000" cy="3797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036" y="0"/>
                  <a:pt x="5272" y="2117"/>
                  <a:pt x="3163" y="6349"/>
                </a:cubicBezTo>
                <a:cubicBezTo>
                  <a:pt x="1063" y="10562"/>
                  <a:pt x="9" y="16078"/>
                  <a:pt x="0" y="21600"/>
                </a:cubicBezTo>
                <a:lnTo>
                  <a:pt x="21600" y="21600"/>
                </a:lnTo>
                <a:cubicBezTo>
                  <a:pt x="21591" y="16078"/>
                  <a:pt x="20537" y="10562"/>
                  <a:pt x="18437" y="6349"/>
                </a:cubicBezTo>
                <a:cubicBezTo>
                  <a:pt x="16328" y="2117"/>
                  <a:pt x="13565" y="0"/>
                  <a:pt x="10801" y="0"/>
                </a:cubicBezTo>
                <a:close/>
              </a:path>
            </a:pathLst>
          </a:custGeom>
          <a:solidFill>
            <a:srgbClr val="F3F1E6">
              <a:alpha val="80000"/>
            </a:srgbClr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ctr" defTabSz="825500">
              <a:lnSpc>
                <a:spcPct val="100000"/>
              </a:lnSpc>
              <a:defRPr sz="2700" b="1">
                <a:solidFill>
                  <a:srgbClr val="232323"/>
                </a:solidFill>
              </a:defRPr>
            </a:pPr>
            <a:endParaRPr/>
          </a:p>
        </p:txBody>
      </p:sp>
      <p:sp>
        <p:nvSpPr>
          <p:cNvPr id="97" name="도형"/>
          <p:cNvSpPr/>
          <p:nvPr/>
        </p:nvSpPr>
        <p:spPr>
          <a:xfrm rot="10800000">
            <a:off x="5672055" y="7994749"/>
            <a:ext cx="7620001" cy="3797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036" y="0"/>
                  <a:pt x="5272" y="2117"/>
                  <a:pt x="3163" y="6349"/>
                </a:cubicBezTo>
                <a:cubicBezTo>
                  <a:pt x="1063" y="10562"/>
                  <a:pt x="9" y="16078"/>
                  <a:pt x="0" y="21600"/>
                </a:cubicBezTo>
                <a:lnTo>
                  <a:pt x="21600" y="21600"/>
                </a:lnTo>
                <a:cubicBezTo>
                  <a:pt x="21591" y="16078"/>
                  <a:pt x="20537" y="10562"/>
                  <a:pt x="18437" y="6349"/>
                </a:cubicBezTo>
                <a:cubicBezTo>
                  <a:pt x="16328" y="2117"/>
                  <a:pt x="13565" y="0"/>
                  <a:pt x="10801" y="0"/>
                </a:cubicBezTo>
                <a:close/>
              </a:path>
            </a:pathLst>
          </a:custGeom>
          <a:solidFill>
            <a:srgbClr val="A9ADA4">
              <a:alpha val="60000"/>
            </a:srgbClr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ctr" defTabSz="825500">
              <a:lnSpc>
                <a:spcPct val="100000"/>
              </a:lnSpc>
              <a:defRPr sz="2700" b="1">
                <a:solidFill>
                  <a:srgbClr val="232323"/>
                </a:solidFill>
              </a:defRPr>
            </a:pPr>
            <a:endParaRPr/>
          </a:p>
        </p:txBody>
      </p:sp>
      <p:sp>
        <p:nvSpPr>
          <p:cNvPr id="98" name="도형"/>
          <p:cNvSpPr/>
          <p:nvPr/>
        </p:nvSpPr>
        <p:spPr>
          <a:xfrm rot="10800000">
            <a:off x="11092060" y="7941425"/>
            <a:ext cx="2199880" cy="2664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cubicBezTo>
                  <a:pt x="3634" y="5988"/>
                  <a:pt x="32" y="13787"/>
                  <a:pt x="0" y="21600"/>
                </a:cubicBezTo>
                <a:lnTo>
                  <a:pt x="21600" y="21600"/>
                </a:lnTo>
                <a:cubicBezTo>
                  <a:pt x="21568" y="13788"/>
                  <a:pt x="17969" y="5987"/>
                  <a:pt x="10802" y="0"/>
                </a:cubicBezTo>
                <a:close/>
              </a:path>
            </a:pathLst>
          </a:custGeom>
          <a:solidFill>
            <a:srgbClr val="A9ADA4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ctr" defTabSz="825500">
              <a:lnSpc>
                <a:spcPct val="100000"/>
              </a:lnSpc>
              <a:defRPr sz="32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" name="AI 교육용 서비스"/>
          <p:cNvSpPr txBox="1"/>
          <p:nvPr/>
        </p:nvSpPr>
        <p:spPr>
          <a:xfrm>
            <a:off x="6571191" y="7651567"/>
            <a:ext cx="4421711" cy="751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 fontScale="77500" lnSpcReduction="20000"/>
          </a:bodyPr>
          <a:lstStyle>
            <a:lvl1pPr defTabSz="2048204">
              <a:lnSpc>
                <a:spcPct val="150000"/>
              </a:lnSpc>
              <a:defRPr sz="4200">
                <a:solidFill>
                  <a:srgbClr val="838383"/>
                </a:solidFill>
                <a:latin typeface="궁서체 일반체"/>
                <a:ea typeface="궁서체 일반체"/>
                <a:cs typeface="궁서체 일반체"/>
                <a:sym typeface="궁서체 일반체"/>
              </a:defRPr>
            </a:lvl1pPr>
          </a:lstStyle>
          <a:p>
            <a:r>
              <a:t>AI 교육용 서비스</a:t>
            </a:r>
          </a:p>
        </p:txBody>
      </p:sp>
      <p:sp>
        <p:nvSpPr>
          <p:cNvPr id="100" name="Object Detection"/>
          <p:cNvSpPr txBox="1"/>
          <p:nvPr/>
        </p:nvSpPr>
        <p:spPr>
          <a:xfrm>
            <a:off x="13759622" y="7651567"/>
            <a:ext cx="4421710" cy="751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 fontScale="62500" lnSpcReduction="20000"/>
          </a:bodyPr>
          <a:lstStyle>
            <a:lvl1pPr defTabSz="2340805">
              <a:lnSpc>
                <a:spcPct val="150000"/>
              </a:lnSpc>
              <a:defRPr sz="4800">
                <a:solidFill>
                  <a:srgbClr val="838383"/>
                </a:solidFill>
                <a:latin typeface="궁서체 일반체"/>
                <a:ea typeface="궁서체 일반체"/>
                <a:cs typeface="궁서체 일반체"/>
                <a:sym typeface="궁서체 일반체"/>
              </a:defRPr>
            </a:lvl1pPr>
          </a:lstStyle>
          <a:p>
            <a:r>
              <a:t>Object Detection</a:t>
            </a:r>
          </a:p>
        </p:txBody>
      </p:sp>
      <p:sp>
        <p:nvSpPr>
          <p:cNvPr id="101" name="선"/>
          <p:cNvSpPr/>
          <p:nvPr/>
        </p:nvSpPr>
        <p:spPr>
          <a:xfrm flipV="1">
            <a:off x="853157" y="2606185"/>
            <a:ext cx="23315048" cy="1"/>
          </a:xfrm>
          <a:prstGeom prst="line">
            <a:avLst/>
          </a:prstGeom>
          <a:ln w="25400">
            <a:solidFill>
              <a:srgbClr val="818779"/>
            </a:solidFill>
            <a:miter lim="400000"/>
          </a:ln>
        </p:spPr>
        <p:txBody>
          <a:bodyPr lIns="82987" tIns="82987" rIns="82987" bIns="82987"/>
          <a:lstStyle/>
          <a:p>
            <a:pPr defTabSz="825500">
              <a:lnSpc>
                <a:spcPct val="150000"/>
              </a:lnSpc>
              <a:defRPr sz="2000">
                <a:solidFill>
                  <a:srgbClr val="8B8C8C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프로젝트 개요 - 목표"/>
          <p:cNvSpPr txBox="1">
            <a:spLocks noGrp="1"/>
          </p:cNvSpPr>
          <p:nvPr>
            <p:ph type="title"/>
          </p:nvPr>
        </p:nvSpPr>
        <p:spPr>
          <a:xfrm>
            <a:off x="843970" y="993132"/>
            <a:ext cx="20117061" cy="143672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프로젝트 개요 - 목표</a:t>
            </a:r>
          </a:p>
        </p:txBody>
      </p:sp>
      <p:sp>
        <p:nvSpPr>
          <p:cNvPr id="10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015838" y="12437698"/>
            <a:ext cx="290879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05" name="삼각형"/>
          <p:cNvSpPr/>
          <p:nvPr/>
        </p:nvSpPr>
        <p:spPr>
          <a:xfrm>
            <a:off x="13169627" y="3778209"/>
            <a:ext cx="8495603" cy="84956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BCE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32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" name="Face Landmark…"/>
          <p:cNvSpPr txBox="1"/>
          <p:nvPr/>
        </p:nvSpPr>
        <p:spPr>
          <a:xfrm>
            <a:off x="16190641" y="2639282"/>
            <a:ext cx="2453574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ctr" defTabSz="751205">
              <a:lnSpc>
                <a:spcPct val="100000"/>
              </a:lnSpc>
              <a:defRPr sz="2457" b="1">
                <a:solidFill>
                  <a:srgbClr val="232323"/>
                </a:solidFill>
              </a:defRPr>
            </a:pPr>
            <a:r>
              <a:t>Face Landmark</a:t>
            </a:r>
          </a:p>
          <a:p>
            <a:pPr algn="ctr" defTabSz="751205">
              <a:lnSpc>
                <a:spcPct val="100000"/>
              </a:lnSpc>
              <a:defRPr sz="2457" b="1">
                <a:solidFill>
                  <a:srgbClr val="232323"/>
                </a:solidFill>
              </a:defRPr>
            </a:pPr>
            <a:r>
              <a:t>Detection</a:t>
            </a:r>
          </a:p>
        </p:txBody>
      </p:sp>
      <p:sp>
        <p:nvSpPr>
          <p:cNvPr id="107" name="Classify Facialization"/>
          <p:cNvSpPr txBox="1"/>
          <p:nvPr/>
        </p:nvSpPr>
        <p:spPr>
          <a:xfrm>
            <a:off x="10567934" y="11337800"/>
            <a:ext cx="2453575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ctr" defTabSz="825500">
              <a:lnSpc>
                <a:spcPct val="100000"/>
              </a:lnSpc>
              <a:defRPr sz="2700" b="1">
                <a:solidFill>
                  <a:srgbClr val="232323"/>
                </a:solidFill>
              </a:defRPr>
            </a:lvl1pPr>
          </a:lstStyle>
          <a:p>
            <a:r>
              <a:t>Classify Facialization</a:t>
            </a:r>
          </a:p>
        </p:txBody>
      </p:sp>
      <p:sp>
        <p:nvSpPr>
          <p:cNvPr id="108" name="Hairstyle recommendation"/>
          <p:cNvSpPr txBox="1"/>
          <p:nvPr/>
        </p:nvSpPr>
        <p:spPr>
          <a:xfrm>
            <a:off x="21775247" y="11337800"/>
            <a:ext cx="2453575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ctr" defTabSz="685165">
              <a:lnSpc>
                <a:spcPct val="100000"/>
              </a:lnSpc>
              <a:defRPr sz="2241" b="1">
                <a:solidFill>
                  <a:srgbClr val="232323"/>
                </a:solidFill>
              </a:defRPr>
            </a:lvl1pPr>
          </a:lstStyle>
          <a:p>
            <a:r>
              <a:t>Hairstyle recommendation</a:t>
            </a:r>
          </a:p>
        </p:txBody>
      </p:sp>
      <p:sp>
        <p:nvSpPr>
          <p:cNvPr id="109" name="Goal"/>
          <p:cNvSpPr txBox="1"/>
          <p:nvPr/>
        </p:nvSpPr>
        <p:spPr>
          <a:xfrm>
            <a:off x="15335690" y="8577269"/>
            <a:ext cx="4163475" cy="1250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>
              <a:lnSpc>
                <a:spcPct val="100000"/>
              </a:lnSpc>
              <a:defRPr sz="6500" b="1">
                <a:solidFill>
                  <a:srgbClr val="262626"/>
                </a:solidFill>
              </a:defRPr>
            </a:lvl1pPr>
          </a:lstStyle>
          <a:p>
            <a:r>
              <a:t>Goal</a:t>
            </a:r>
          </a:p>
        </p:txBody>
      </p:sp>
      <p:sp>
        <p:nvSpPr>
          <p:cNvPr id="110" name="얼굴형 기반 헤어스타일 추천"/>
          <p:cNvSpPr txBox="1"/>
          <p:nvPr/>
        </p:nvSpPr>
        <p:spPr>
          <a:xfrm>
            <a:off x="3227407" y="10167516"/>
            <a:ext cx="5956340" cy="782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 fontScale="85000" lnSpcReduction="10000"/>
          </a:bodyPr>
          <a:lstStyle>
            <a:lvl1pPr defTabSz="825500">
              <a:lnSpc>
                <a:spcPct val="100000"/>
              </a:lnSpc>
              <a:defRPr sz="4000" b="1">
                <a:solidFill>
                  <a:srgbClr val="232323"/>
                </a:solidFill>
              </a:defRPr>
            </a:lvl1pPr>
          </a:lstStyle>
          <a:p>
            <a:r>
              <a:t>얼굴형 기반 헤어스타일 추천</a:t>
            </a:r>
          </a:p>
        </p:txBody>
      </p:sp>
      <p:sp>
        <p:nvSpPr>
          <p:cNvPr id="111" name="선"/>
          <p:cNvSpPr/>
          <p:nvPr/>
        </p:nvSpPr>
        <p:spPr>
          <a:xfrm flipV="1">
            <a:off x="853157" y="2606185"/>
            <a:ext cx="23315048" cy="1"/>
          </a:xfrm>
          <a:prstGeom prst="line">
            <a:avLst/>
          </a:prstGeom>
          <a:ln w="25400">
            <a:solidFill>
              <a:srgbClr val="818779"/>
            </a:solidFill>
            <a:miter lim="400000"/>
          </a:ln>
        </p:spPr>
        <p:txBody>
          <a:bodyPr lIns="82987" tIns="82987" rIns="82987" bIns="82987"/>
          <a:lstStyle/>
          <a:p>
            <a:pPr defTabSz="825500">
              <a:lnSpc>
                <a:spcPct val="150000"/>
              </a:lnSpc>
              <a:defRPr sz="2000">
                <a:solidFill>
                  <a:srgbClr val="8B8C8C"/>
                </a:solidFill>
              </a:defRPr>
            </a:pPr>
            <a:endParaRPr/>
          </a:p>
        </p:txBody>
      </p:sp>
      <p:pic>
        <p:nvPicPr>
          <p:cNvPr id="112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17" y="3952443"/>
            <a:ext cx="4163475" cy="2926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다양한 헤어스타일에 대한 욕구와 시도"/>
          <p:cNvSpPr txBox="1"/>
          <p:nvPr/>
        </p:nvSpPr>
        <p:spPr>
          <a:xfrm>
            <a:off x="293091" y="7273504"/>
            <a:ext cx="5482527" cy="60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 fontScale="85000" lnSpcReduction="10000"/>
          </a:bodyPr>
          <a:lstStyle>
            <a:lvl1pPr algn="ctr" defTabSz="825500">
              <a:lnSpc>
                <a:spcPct val="100000"/>
              </a:lnSpc>
              <a:defRPr sz="2700">
                <a:solidFill>
                  <a:srgbClr val="232323"/>
                </a:solidFill>
              </a:defRPr>
            </a:lvl1pPr>
          </a:lstStyle>
          <a:p>
            <a:r>
              <a:t>다양한 헤어스타일에 대한 욕구와 시도</a:t>
            </a:r>
          </a:p>
        </p:txBody>
      </p:sp>
      <p:pic>
        <p:nvPicPr>
          <p:cNvPr id="114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25" y="4049221"/>
            <a:ext cx="2733245" cy="2733245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자신의 얼굴형에 대한 무지"/>
          <p:cNvSpPr txBox="1"/>
          <p:nvPr/>
        </p:nvSpPr>
        <p:spPr>
          <a:xfrm>
            <a:off x="6326384" y="7273504"/>
            <a:ext cx="5482527" cy="60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ctr" defTabSz="825500">
              <a:lnSpc>
                <a:spcPct val="100000"/>
              </a:lnSpc>
              <a:defRPr sz="2700">
                <a:solidFill>
                  <a:srgbClr val="232323"/>
                </a:solidFill>
              </a:defRPr>
            </a:lvl1pPr>
          </a:lstStyle>
          <a:p>
            <a:r>
              <a:t>자신의 얼굴형에 대한 무지</a:t>
            </a:r>
          </a:p>
        </p:txBody>
      </p:sp>
      <p:grpSp>
        <p:nvGrpSpPr>
          <p:cNvPr id="120" name="그룹"/>
          <p:cNvGrpSpPr/>
          <p:nvPr/>
        </p:nvGrpSpPr>
        <p:grpSpPr>
          <a:xfrm rot="16200000">
            <a:off x="5824577" y="6236819"/>
            <a:ext cx="762001" cy="5930966"/>
            <a:chOff x="0" y="0"/>
            <a:chExt cx="762000" cy="5930965"/>
          </a:xfrm>
        </p:grpSpPr>
        <p:sp>
          <p:nvSpPr>
            <p:cNvPr id="116" name="선"/>
            <p:cNvSpPr/>
            <p:nvPr/>
          </p:nvSpPr>
          <p:spPr>
            <a:xfrm flipV="1">
              <a:off x="431894" y="9400"/>
              <a:ext cx="330106" cy="1"/>
            </a:xfrm>
            <a:prstGeom prst="line">
              <a:avLst/>
            </a:prstGeom>
            <a:noFill/>
            <a:ln w="25400" cap="flat">
              <a:solidFill>
                <a:srgbClr val="81877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17" name="선"/>
            <p:cNvSpPr/>
            <p:nvPr/>
          </p:nvSpPr>
          <p:spPr>
            <a:xfrm flipV="1">
              <a:off x="431894" y="5921562"/>
              <a:ext cx="330106" cy="1"/>
            </a:xfrm>
            <a:prstGeom prst="line">
              <a:avLst/>
            </a:prstGeom>
            <a:noFill/>
            <a:ln w="25400" cap="flat">
              <a:solidFill>
                <a:srgbClr val="81877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18" name="선"/>
            <p:cNvSpPr/>
            <p:nvPr/>
          </p:nvSpPr>
          <p:spPr>
            <a:xfrm flipV="1">
              <a:off x="0" y="2965481"/>
              <a:ext cx="437279" cy="1"/>
            </a:xfrm>
            <a:prstGeom prst="line">
              <a:avLst/>
            </a:prstGeom>
            <a:noFill/>
            <a:ln w="25400" cap="flat">
              <a:solidFill>
                <a:srgbClr val="81877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19" name="선"/>
            <p:cNvSpPr/>
            <p:nvPr/>
          </p:nvSpPr>
          <p:spPr>
            <a:xfrm>
              <a:off x="437294" y="0"/>
              <a:ext cx="1" cy="5930966"/>
            </a:xfrm>
            <a:prstGeom prst="line">
              <a:avLst/>
            </a:prstGeom>
            <a:noFill/>
            <a:ln w="25400" cap="flat">
              <a:solidFill>
                <a:srgbClr val="81877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pic>
        <p:nvPicPr>
          <p:cNvPr id="121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827" y="5085827"/>
            <a:ext cx="1079501" cy="1079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015838" y="12437698"/>
            <a:ext cx="290879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124" name="시스템 구조도"/>
          <p:cNvSpPr txBox="1">
            <a:spLocks noGrp="1"/>
          </p:cNvSpPr>
          <p:nvPr>
            <p:ph type="title"/>
          </p:nvPr>
        </p:nvSpPr>
        <p:spPr>
          <a:xfrm>
            <a:off x="843970" y="993132"/>
            <a:ext cx="10922137" cy="1902089"/>
          </a:xfrm>
          <a:prstGeom prst="rect">
            <a:avLst/>
          </a:prstGeom>
        </p:spPr>
        <p:txBody>
          <a:bodyPr/>
          <a:lstStyle/>
          <a:p>
            <a:r>
              <a:t>시스템 구조도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75816D-603B-4C62-8E25-875502D01AB0}"/>
              </a:ext>
            </a:extLst>
          </p:cNvPr>
          <p:cNvGrpSpPr/>
          <p:nvPr/>
        </p:nvGrpSpPr>
        <p:grpSpPr>
          <a:xfrm>
            <a:off x="9368416" y="3951649"/>
            <a:ext cx="5334001" cy="3149601"/>
            <a:chOff x="9368416" y="3951649"/>
            <a:chExt cx="5334001" cy="3149601"/>
          </a:xfrm>
        </p:grpSpPr>
        <p:pic>
          <p:nvPicPr>
            <p:cNvPr id="130" name="이미지" descr="이미지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8416" y="3951649"/>
              <a:ext cx="5334001" cy="31496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6" name="이미지" descr="이미지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01514" y="4704813"/>
              <a:ext cx="1955801" cy="19558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7" name="이미지" descr="이미지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21307" y="4848947"/>
              <a:ext cx="1955801" cy="19558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1" name="Web"/>
            <p:cNvSpPr txBox="1"/>
            <p:nvPr/>
          </p:nvSpPr>
          <p:spPr>
            <a:xfrm>
              <a:off x="9686251" y="4292208"/>
              <a:ext cx="4698333" cy="5847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 algn="ctr" defTabSz="360045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defRPr>
              </a:lvl1pPr>
            </a:lstStyle>
            <a:p>
              <a:r>
                <a:rPr lang="en-US" dirty="0"/>
                <a:t>Client</a:t>
              </a:r>
              <a:endParaRPr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C027092-FB99-4E3D-A651-F59872B8F8A1}"/>
              </a:ext>
            </a:extLst>
          </p:cNvPr>
          <p:cNvGrpSpPr/>
          <p:nvPr/>
        </p:nvGrpSpPr>
        <p:grpSpPr>
          <a:xfrm>
            <a:off x="18489538" y="3951649"/>
            <a:ext cx="5334001" cy="3149601"/>
            <a:chOff x="18489538" y="3951649"/>
            <a:chExt cx="5334001" cy="3149601"/>
          </a:xfrm>
        </p:grpSpPr>
        <p:pic>
          <p:nvPicPr>
            <p:cNvPr id="132" name="이미지" descr="이미지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89538" y="3951649"/>
              <a:ext cx="5334001" cy="31496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8" name="이미지" descr="이미지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89538" y="4781434"/>
              <a:ext cx="3187701" cy="22225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9" name="이미지" descr="이미지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497191" y="4781434"/>
              <a:ext cx="1955801" cy="19558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3" name="Server"/>
            <p:cNvSpPr txBox="1"/>
            <p:nvPr/>
          </p:nvSpPr>
          <p:spPr>
            <a:xfrm>
              <a:off x="18807372" y="4292208"/>
              <a:ext cx="4698333" cy="5613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 algn="ctr" defTabSz="360045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defRPr>
              </a:lvl1pPr>
            </a:lstStyle>
            <a:p>
              <a:r>
                <a:t>Server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3671125-E0CF-45D8-A6E0-873CA0CEAE09}"/>
              </a:ext>
            </a:extLst>
          </p:cNvPr>
          <p:cNvGrpSpPr/>
          <p:nvPr/>
        </p:nvGrpSpPr>
        <p:grpSpPr>
          <a:xfrm>
            <a:off x="560461" y="3893328"/>
            <a:ext cx="5531541" cy="3266244"/>
            <a:chOff x="560461" y="3893328"/>
            <a:chExt cx="5531541" cy="3266244"/>
          </a:xfrm>
        </p:grpSpPr>
        <p:pic>
          <p:nvPicPr>
            <p:cNvPr id="134" name="이미지" descr="이미지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0461" y="3893328"/>
              <a:ext cx="5531541" cy="326624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5" name="이미지" descr="이미지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5802" y="5030607"/>
              <a:ext cx="1961418" cy="196141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5" name="User"/>
            <p:cNvSpPr txBox="1"/>
            <p:nvPr/>
          </p:nvSpPr>
          <p:spPr>
            <a:xfrm>
              <a:off x="882964" y="4244006"/>
              <a:ext cx="4698333" cy="5613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 algn="ctr" defTabSz="360045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defRPr>
              </a:lvl1pPr>
            </a:lstStyle>
            <a:p>
              <a:r>
                <a:rPr dirty="0"/>
                <a:t>User</a:t>
              </a:r>
            </a:p>
          </p:txBody>
        </p:sp>
        <p:sp>
          <p:nvSpPr>
            <p:cNvPr id="136" name="Webcam…"/>
            <p:cNvSpPr txBox="1"/>
            <p:nvPr/>
          </p:nvSpPr>
          <p:spPr>
            <a:xfrm>
              <a:off x="2965000" y="5349464"/>
              <a:ext cx="2675317" cy="11328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/>
            <a:p>
              <a:pPr algn="ctr" defTabSz="360045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defRPr>
              </a:pPr>
              <a:r>
                <a:t>Webcam</a:t>
              </a:r>
            </a:p>
            <a:p>
              <a:pPr algn="ctr" defTabSz="360045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defRPr>
              </a:pPr>
              <a:r>
                <a:t>Picture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287C574-7ECA-4AE3-BDD4-A8A06CAB400E}"/>
              </a:ext>
            </a:extLst>
          </p:cNvPr>
          <p:cNvGrpSpPr/>
          <p:nvPr/>
        </p:nvGrpSpPr>
        <p:grpSpPr>
          <a:xfrm>
            <a:off x="10937249" y="9244767"/>
            <a:ext cx="10576093" cy="3491127"/>
            <a:chOff x="10937249" y="9244767"/>
            <a:chExt cx="10576093" cy="3491127"/>
          </a:xfrm>
        </p:grpSpPr>
        <p:pic>
          <p:nvPicPr>
            <p:cNvPr id="137" name="이미지" descr="이미지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7249" y="9244767"/>
              <a:ext cx="10576093" cy="349112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8" name="Model"/>
            <p:cNvSpPr txBox="1"/>
            <p:nvPr/>
          </p:nvSpPr>
          <p:spPr>
            <a:xfrm>
              <a:off x="13692099" y="9488014"/>
              <a:ext cx="4698332" cy="5613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 algn="ctr" defTabSz="360045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defRPr>
              </a:lvl1pPr>
            </a:lstStyle>
            <a:p>
              <a:r>
                <a:t>Model</a:t>
              </a:r>
            </a:p>
          </p:txBody>
        </p:sp>
        <p:pic>
          <p:nvPicPr>
            <p:cNvPr id="139" name="이미지" descr="이미지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077071" y="10318990"/>
              <a:ext cx="1955801" cy="19558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0" name="이미지" descr="이미지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537395" y="10214987"/>
              <a:ext cx="3233479" cy="93770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1" name="이미지" descr="이미지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110716" y="10879489"/>
              <a:ext cx="5531541" cy="185640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42" name="선"/>
          <p:cNvSpPr/>
          <p:nvPr/>
        </p:nvSpPr>
        <p:spPr>
          <a:xfrm>
            <a:off x="7282167" y="5079675"/>
            <a:ext cx="1229181" cy="1"/>
          </a:xfrm>
          <a:prstGeom prst="line">
            <a:avLst/>
          </a:prstGeom>
          <a:ln w="101600">
            <a:solidFill>
              <a:srgbClr val="81877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3" name="선"/>
          <p:cNvSpPr/>
          <p:nvPr/>
        </p:nvSpPr>
        <p:spPr>
          <a:xfrm flipH="1">
            <a:off x="7282167" y="6011316"/>
            <a:ext cx="1229181" cy="1"/>
          </a:xfrm>
          <a:prstGeom prst="line">
            <a:avLst/>
          </a:prstGeom>
          <a:ln w="101600">
            <a:solidFill>
              <a:srgbClr val="81877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4" name="선"/>
          <p:cNvSpPr/>
          <p:nvPr/>
        </p:nvSpPr>
        <p:spPr>
          <a:xfrm>
            <a:off x="15962662" y="5060629"/>
            <a:ext cx="1229181" cy="1"/>
          </a:xfrm>
          <a:prstGeom prst="line">
            <a:avLst/>
          </a:prstGeom>
          <a:ln w="101600">
            <a:solidFill>
              <a:srgbClr val="81877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5" name="선"/>
          <p:cNvSpPr/>
          <p:nvPr/>
        </p:nvSpPr>
        <p:spPr>
          <a:xfrm flipH="1">
            <a:off x="15962662" y="5992270"/>
            <a:ext cx="1229181" cy="1"/>
          </a:xfrm>
          <a:prstGeom prst="line">
            <a:avLst/>
          </a:prstGeom>
          <a:ln w="101600">
            <a:solidFill>
              <a:srgbClr val="81877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6" name="선"/>
          <p:cNvSpPr/>
          <p:nvPr/>
        </p:nvSpPr>
        <p:spPr>
          <a:xfrm flipV="1">
            <a:off x="20083388" y="7558419"/>
            <a:ext cx="1" cy="1229180"/>
          </a:xfrm>
          <a:prstGeom prst="line">
            <a:avLst/>
          </a:prstGeom>
          <a:ln w="101600">
            <a:solidFill>
              <a:srgbClr val="81877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7" name="선"/>
          <p:cNvSpPr/>
          <p:nvPr/>
        </p:nvSpPr>
        <p:spPr>
          <a:xfrm flipV="1">
            <a:off x="853157" y="2606185"/>
            <a:ext cx="23315048" cy="1"/>
          </a:xfrm>
          <a:prstGeom prst="line">
            <a:avLst/>
          </a:prstGeom>
          <a:ln w="25400">
            <a:solidFill>
              <a:srgbClr val="818779"/>
            </a:solidFill>
            <a:miter lim="400000"/>
          </a:ln>
        </p:spPr>
        <p:txBody>
          <a:bodyPr lIns="82987" tIns="82987" rIns="82987" bIns="82987"/>
          <a:lstStyle/>
          <a:p>
            <a:pPr defTabSz="825500">
              <a:lnSpc>
                <a:spcPct val="150000"/>
              </a:lnSpc>
              <a:defRPr sz="2000">
                <a:solidFill>
                  <a:srgbClr val="8B8C8C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주요 기능 - 모델 변경 사항"/>
          <p:cNvSpPr txBox="1">
            <a:spLocks noGrp="1"/>
          </p:cNvSpPr>
          <p:nvPr>
            <p:ph type="title"/>
          </p:nvPr>
        </p:nvSpPr>
        <p:spPr>
          <a:xfrm>
            <a:off x="843970" y="993132"/>
            <a:ext cx="14956093" cy="1902089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주요</a:t>
            </a:r>
            <a:r>
              <a:rPr dirty="0"/>
              <a:t> </a:t>
            </a:r>
            <a:r>
              <a:rPr dirty="0" err="1"/>
              <a:t>기능</a:t>
            </a:r>
            <a:r>
              <a:rPr dirty="0"/>
              <a:t> </a:t>
            </a:r>
            <a:r>
              <a:rPr lang="en-US" altLang="ko-KR" dirty="0"/>
              <a:t>–</a:t>
            </a:r>
            <a:r>
              <a:rPr dirty="0"/>
              <a:t> </a:t>
            </a:r>
            <a:r>
              <a:rPr lang="ko-KR" altLang="en-US" dirty="0"/>
              <a:t>웹페이지 구성</a:t>
            </a:r>
            <a:endParaRPr dirty="0"/>
          </a:p>
        </p:txBody>
      </p:sp>
      <p:sp>
        <p:nvSpPr>
          <p:cNvPr id="168" name="선"/>
          <p:cNvSpPr/>
          <p:nvPr/>
        </p:nvSpPr>
        <p:spPr>
          <a:xfrm flipV="1">
            <a:off x="853157" y="2606185"/>
            <a:ext cx="22677685" cy="1"/>
          </a:xfrm>
          <a:prstGeom prst="line">
            <a:avLst/>
          </a:prstGeom>
          <a:ln w="25400">
            <a:solidFill>
              <a:srgbClr val="818779"/>
            </a:solidFill>
            <a:miter lim="400000"/>
          </a:ln>
        </p:spPr>
        <p:txBody>
          <a:bodyPr lIns="82987" tIns="82987" rIns="82987" bIns="82987"/>
          <a:lstStyle/>
          <a:p>
            <a:pPr defTabSz="825500">
              <a:lnSpc>
                <a:spcPct val="150000"/>
              </a:lnSpc>
              <a:defRPr sz="2000">
                <a:solidFill>
                  <a:srgbClr val="8B8C8C"/>
                </a:solidFill>
              </a:defRPr>
            </a:pPr>
            <a:endParaRPr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2720127-DEAC-4F61-A8C7-488A7CDD5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76" y="2500449"/>
            <a:ext cx="6096000" cy="4305300"/>
          </a:xfrm>
          <a:prstGeom prst="rect">
            <a:avLst/>
          </a:prstGeom>
        </p:spPr>
      </p:pic>
      <p:sp>
        <p:nvSpPr>
          <p:cNvPr id="23" name="Data Augmentation">
            <a:extLst>
              <a:ext uri="{FF2B5EF4-FFF2-40B4-BE49-F238E27FC236}">
                <a16:creationId xmlns:a16="http://schemas.microsoft.com/office/drawing/2014/main" id="{B8CF3A5A-45C5-4535-BB80-2EB5D7B3150F}"/>
              </a:ext>
            </a:extLst>
          </p:cNvPr>
          <p:cNvSpPr txBox="1"/>
          <p:nvPr/>
        </p:nvSpPr>
        <p:spPr>
          <a:xfrm>
            <a:off x="1432242" y="6591430"/>
            <a:ext cx="6520069" cy="1902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defTabSz="825500">
              <a:lnSpc>
                <a:spcPct val="100000"/>
              </a:lnSpc>
              <a:defRPr sz="2700" b="1">
                <a:solidFill>
                  <a:srgbClr val="232323"/>
                </a:solidFill>
              </a:defRPr>
            </a:lvl1pPr>
          </a:lstStyle>
          <a:p>
            <a:pPr algn="ctr"/>
            <a:r>
              <a:rPr lang="en-US" sz="3500" dirty="0"/>
              <a:t>SPA</a:t>
            </a:r>
          </a:p>
          <a:p>
            <a:pPr algn="ctr"/>
            <a:r>
              <a:rPr lang="en-US" sz="3500" dirty="0"/>
              <a:t>(Single Page Architecture)</a:t>
            </a:r>
            <a:endParaRPr sz="35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C588330-AE6F-4DE3-B950-FF54C5174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217" y="8383461"/>
            <a:ext cx="3810000" cy="3810000"/>
          </a:xfrm>
          <a:prstGeom prst="rect">
            <a:avLst/>
          </a:prstGeom>
        </p:spPr>
      </p:pic>
      <p:sp>
        <p:nvSpPr>
          <p:cNvPr id="25" name="1">
            <a:extLst>
              <a:ext uri="{FF2B5EF4-FFF2-40B4-BE49-F238E27FC236}">
                <a16:creationId xmlns:a16="http://schemas.microsoft.com/office/drawing/2014/main" id="{365D4996-D840-455B-AFF6-80DFFBD0A07D}"/>
              </a:ext>
            </a:extLst>
          </p:cNvPr>
          <p:cNvSpPr/>
          <p:nvPr/>
        </p:nvSpPr>
        <p:spPr>
          <a:xfrm>
            <a:off x="7952310" y="5556097"/>
            <a:ext cx="6617039" cy="3748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67" y="0"/>
                </a:moveTo>
                <a:lnTo>
                  <a:pt x="14967" y="3880"/>
                </a:lnTo>
                <a:lnTo>
                  <a:pt x="0" y="3880"/>
                </a:lnTo>
                <a:lnTo>
                  <a:pt x="0" y="17720"/>
                </a:lnTo>
                <a:lnTo>
                  <a:pt x="14967" y="17720"/>
                </a:lnTo>
                <a:lnTo>
                  <a:pt x="14967" y="21600"/>
                </a:lnTo>
                <a:lnTo>
                  <a:pt x="21600" y="10801"/>
                </a:lnTo>
                <a:lnTo>
                  <a:pt x="14967" y="0"/>
                </a:lnTo>
                <a:close/>
              </a:path>
            </a:pathLst>
          </a:custGeom>
          <a:solidFill>
            <a:srgbClr val="F3F1E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defRPr sz="10000" b="1">
                <a:solidFill>
                  <a:srgbClr val="262626"/>
                </a:solidFill>
              </a:defRPr>
            </a:lvl1pPr>
          </a:lstStyle>
          <a:p>
            <a:r>
              <a:rPr lang="en-US" sz="8000" dirty="0"/>
              <a:t>Hosting</a:t>
            </a:r>
            <a:endParaRPr sz="8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FE557EC-EF40-43BD-AF36-1B44DE61E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1383" y="5744034"/>
            <a:ext cx="8758647" cy="324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45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01" y="4909124"/>
            <a:ext cx="10112021" cy="9655153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015838" y="12437698"/>
            <a:ext cx="290879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167" name="주요 기능 - 모델 변경 사항"/>
          <p:cNvSpPr txBox="1">
            <a:spLocks noGrp="1"/>
          </p:cNvSpPr>
          <p:nvPr>
            <p:ph type="title"/>
          </p:nvPr>
        </p:nvSpPr>
        <p:spPr>
          <a:xfrm>
            <a:off x="843970" y="993132"/>
            <a:ext cx="14956093" cy="1902089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주요</a:t>
            </a:r>
            <a:r>
              <a:rPr dirty="0"/>
              <a:t> </a:t>
            </a:r>
            <a:r>
              <a:rPr dirty="0" err="1"/>
              <a:t>기능</a:t>
            </a:r>
            <a:r>
              <a:rPr dirty="0"/>
              <a:t> - </a:t>
            </a:r>
            <a:r>
              <a:rPr dirty="0" err="1"/>
              <a:t>모델</a:t>
            </a:r>
            <a:r>
              <a:rPr dirty="0"/>
              <a:t> </a:t>
            </a:r>
            <a:r>
              <a:rPr dirty="0" err="1"/>
              <a:t>변경</a:t>
            </a:r>
            <a:r>
              <a:rPr dirty="0"/>
              <a:t> </a:t>
            </a:r>
            <a:r>
              <a:rPr dirty="0" err="1"/>
              <a:t>사항</a:t>
            </a:r>
            <a:endParaRPr dirty="0"/>
          </a:p>
        </p:txBody>
      </p:sp>
      <p:sp>
        <p:nvSpPr>
          <p:cNvPr id="168" name="선"/>
          <p:cNvSpPr/>
          <p:nvPr/>
        </p:nvSpPr>
        <p:spPr>
          <a:xfrm flipV="1">
            <a:off x="853157" y="2606185"/>
            <a:ext cx="22677685" cy="1"/>
          </a:xfrm>
          <a:prstGeom prst="line">
            <a:avLst/>
          </a:prstGeom>
          <a:ln w="25400">
            <a:solidFill>
              <a:srgbClr val="818779"/>
            </a:solidFill>
            <a:miter lim="400000"/>
          </a:ln>
        </p:spPr>
        <p:txBody>
          <a:bodyPr lIns="82987" tIns="82987" rIns="82987" bIns="82987"/>
          <a:lstStyle/>
          <a:p>
            <a:pPr defTabSz="825500">
              <a:lnSpc>
                <a:spcPct val="150000"/>
              </a:lnSpc>
              <a:defRPr sz="2000">
                <a:solidFill>
                  <a:srgbClr val="8B8C8C"/>
                </a:solidFill>
              </a:defRPr>
            </a:pPr>
            <a:endParaRPr/>
          </a:p>
        </p:txBody>
      </p:sp>
      <p:sp>
        <p:nvSpPr>
          <p:cNvPr id="169" name="기존 모델 Tensorflow.js의 Face-Landmark-Detection"/>
          <p:cNvSpPr txBox="1"/>
          <p:nvPr/>
        </p:nvSpPr>
        <p:spPr>
          <a:xfrm>
            <a:off x="1078300" y="3957177"/>
            <a:ext cx="9155817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>
            <a:lvl1pPr algn="ctr" defTabSz="825500">
              <a:lnSpc>
                <a:spcPct val="100000"/>
              </a:lnSpc>
              <a:defRPr sz="2700" b="1">
                <a:solidFill>
                  <a:srgbClr val="232323"/>
                </a:solidFill>
              </a:defRPr>
            </a:lvl1pPr>
          </a:lstStyle>
          <a:p>
            <a:r>
              <a:rPr dirty="0" err="1"/>
              <a:t>Tensorflow.js의</a:t>
            </a:r>
            <a:r>
              <a:rPr dirty="0"/>
              <a:t> Face-Landmark-Detection</a:t>
            </a:r>
            <a:r>
              <a:rPr lang="en-US" dirty="0"/>
              <a:t>(FLD</a:t>
            </a:r>
            <a:r>
              <a:rPr lang="ko-KR" altLang="en-US" dirty="0"/>
              <a:t>모델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170" name="특징점을 추출하여 얻은 숫자 데이터를 토대로 가볍고 높은 성능의 모델 기대"/>
          <p:cNvSpPr txBox="1"/>
          <p:nvPr/>
        </p:nvSpPr>
        <p:spPr>
          <a:xfrm>
            <a:off x="907270" y="11475118"/>
            <a:ext cx="9155817" cy="1902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ctr" defTabSz="825500">
              <a:lnSpc>
                <a:spcPct val="100000"/>
              </a:lnSpc>
              <a:defRPr sz="2700" b="1">
                <a:solidFill>
                  <a:srgbClr val="232323"/>
                </a:solidFill>
              </a:defRPr>
            </a:pPr>
            <a:r>
              <a:rPr lang="en-US" dirty="0"/>
              <a:t>FLD </a:t>
            </a:r>
            <a:r>
              <a:rPr lang="ko-KR" altLang="en-US" dirty="0"/>
              <a:t>모델로 </a:t>
            </a:r>
            <a:r>
              <a:rPr dirty="0" err="1"/>
              <a:t>특징점을</a:t>
            </a:r>
            <a:r>
              <a:rPr dirty="0"/>
              <a:t> </a:t>
            </a:r>
            <a:r>
              <a:rPr lang="ko-KR" altLang="en-US" dirty="0"/>
              <a:t>추출하여 </a:t>
            </a:r>
            <a:r>
              <a:rPr lang="en-US" dirty="0"/>
              <a:t>Data Set</a:t>
            </a:r>
            <a:r>
              <a:rPr lang="ko-KR" altLang="en-US" dirty="0"/>
              <a:t>을 구성</a:t>
            </a:r>
            <a:br>
              <a:rPr dirty="0"/>
            </a:br>
            <a:endParaRPr lang="en-US" dirty="0"/>
          </a:p>
          <a:p>
            <a:pPr algn="ctr" defTabSz="825500">
              <a:lnSpc>
                <a:spcPct val="100000"/>
              </a:lnSpc>
              <a:defRPr sz="2700" b="1">
                <a:solidFill>
                  <a:srgbClr val="232323"/>
                </a:solidFill>
              </a:defRPr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dirty="0" err="1"/>
              <a:t>가볍고</a:t>
            </a:r>
            <a:r>
              <a:rPr dirty="0"/>
              <a:t> </a:t>
            </a:r>
            <a:r>
              <a:rPr dirty="0" err="1"/>
              <a:t>높은</a:t>
            </a:r>
            <a:r>
              <a:rPr dirty="0"/>
              <a:t> </a:t>
            </a:r>
            <a:r>
              <a:rPr dirty="0" err="1"/>
              <a:t>성능의</a:t>
            </a:r>
            <a:r>
              <a:rPr dirty="0"/>
              <a:t> </a:t>
            </a:r>
            <a:r>
              <a:rPr dirty="0" err="1"/>
              <a:t>모델</a:t>
            </a:r>
            <a:r>
              <a:rPr dirty="0"/>
              <a:t> </a:t>
            </a:r>
            <a:r>
              <a:rPr dirty="0" err="1"/>
              <a:t>기대</a:t>
            </a:r>
            <a:endParaRPr dirty="0"/>
          </a:p>
        </p:txBody>
      </p:sp>
      <p:sp>
        <p:nvSpPr>
          <p:cNvPr id="171" name="데이터의 변동폭이 크다"/>
          <p:cNvSpPr/>
          <p:nvPr/>
        </p:nvSpPr>
        <p:spPr>
          <a:xfrm>
            <a:off x="13474397" y="7514752"/>
            <a:ext cx="3790651" cy="762001"/>
          </a:xfrm>
          <a:prstGeom prst="rect">
            <a:avLst/>
          </a:prstGeom>
          <a:solidFill>
            <a:srgbClr val="CBCEC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b="1" dirty="0" err="1"/>
              <a:t>데이터의</a:t>
            </a:r>
            <a:r>
              <a:rPr b="1" dirty="0"/>
              <a:t> </a:t>
            </a:r>
            <a:r>
              <a:rPr b="1" dirty="0" err="1"/>
              <a:t>변동폭이</a:t>
            </a:r>
            <a:r>
              <a:rPr b="1" dirty="0"/>
              <a:t> </a:t>
            </a:r>
            <a:r>
              <a:rPr b="1" dirty="0" err="1"/>
              <a:t>크다</a:t>
            </a:r>
            <a:endParaRPr b="1" dirty="0"/>
          </a:p>
        </p:txBody>
      </p:sp>
      <p:sp>
        <p:nvSpPr>
          <p:cNvPr id="172" name="멘토님의 조언"/>
          <p:cNvSpPr/>
          <p:nvPr/>
        </p:nvSpPr>
        <p:spPr>
          <a:xfrm>
            <a:off x="19651322" y="7500622"/>
            <a:ext cx="3790651" cy="762001"/>
          </a:xfrm>
          <a:prstGeom prst="rect">
            <a:avLst/>
          </a:prstGeom>
          <a:solidFill>
            <a:srgbClr val="CBCEC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b="1" dirty="0" err="1"/>
              <a:t>멘토님의</a:t>
            </a:r>
            <a:r>
              <a:rPr b="1" dirty="0"/>
              <a:t> </a:t>
            </a:r>
            <a:r>
              <a:rPr b="1" dirty="0" err="1"/>
              <a:t>조언</a:t>
            </a:r>
            <a:endParaRPr b="1" dirty="0"/>
          </a:p>
        </p:txBody>
      </p:sp>
      <p:sp>
        <p:nvSpPr>
          <p:cNvPr id="173" name="기존 사용 모델의 문제 발생"/>
          <p:cNvSpPr/>
          <p:nvPr/>
        </p:nvSpPr>
        <p:spPr>
          <a:xfrm>
            <a:off x="13185742" y="4910721"/>
            <a:ext cx="10281156" cy="1270001"/>
          </a:xfrm>
          <a:prstGeom prst="rect">
            <a:avLst/>
          </a:prstGeom>
          <a:solidFill>
            <a:srgbClr val="F3F1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50000"/>
              </a:lnSpc>
              <a:defRPr sz="3000">
                <a:solidFill>
                  <a:srgbClr val="838383"/>
                </a:solidFill>
                <a:latin typeface="NotoSansKR-Regular"/>
                <a:ea typeface="NotoSansKR-Regular"/>
                <a:cs typeface="NotoSansKR-Regular"/>
                <a:sym typeface="NotoSansKR-Regular"/>
              </a:defRPr>
            </a:lvl1pPr>
          </a:lstStyle>
          <a:p>
            <a:r>
              <a:rPr b="1" dirty="0" err="1"/>
              <a:t>기존</a:t>
            </a:r>
            <a:r>
              <a:rPr b="1" dirty="0"/>
              <a:t> </a:t>
            </a:r>
            <a:r>
              <a:rPr b="1" dirty="0" err="1"/>
              <a:t>사용</a:t>
            </a:r>
            <a:r>
              <a:rPr b="1" dirty="0"/>
              <a:t> </a:t>
            </a:r>
            <a:r>
              <a:rPr b="1" dirty="0" err="1"/>
              <a:t>모델의</a:t>
            </a:r>
            <a:r>
              <a:rPr b="1" dirty="0"/>
              <a:t> </a:t>
            </a:r>
            <a:r>
              <a:rPr lang="ko-KR" altLang="en-US" b="1" dirty="0"/>
              <a:t>성능에 영향</a:t>
            </a:r>
            <a:endParaRPr b="1" dirty="0"/>
          </a:p>
        </p:txBody>
      </p:sp>
      <p:grpSp>
        <p:nvGrpSpPr>
          <p:cNvPr id="178" name="그룹"/>
          <p:cNvGrpSpPr/>
          <p:nvPr/>
        </p:nvGrpSpPr>
        <p:grpSpPr>
          <a:xfrm rot="5400000">
            <a:off x="17945320" y="3742553"/>
            <a:ext cx="762001" cy="5930967"/>
            <a:chOff x="0" y="0"/>
            <a:chExt cx="762000" cy="5930965"/>
          </a:xfrm>
        </p:grpSpPr>
        <p:sp>
          <p:nvSpPr>
            <p:cNvPr id="174" name="선"/>
            <p:cNvSpPr/>
            <p:nvPr/>
          </p:nvSpPr>
          <p:spPr>
            <a:xfrm flipV="1">
              <a:off x="431894" y="9400"/>
              <a:ext cx="330106" cy="1"/>
            </a:xfrm>
            <a:prstGeom prst="line">
              <a:avLst/>
            </a:prstGeom>
            <a:noFill/>
            <a:ln w="25400" cap="flat">
              <a:solidFill>
                <a:srgbClr val="81877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선"/>
            <p:cNvSpPr/>
            <p:nvPr/>
          </p:nvSpPr>
          <p:spPr>
            <a:xfrm flipV="1">
              <a:off x="431894" y="5921562"/>
              <a:ext cx="330106" cy="1"/>
            </a:xfrm>
            <a:prstGeom prst="line">
              <a:avLst/>
            </a:prstGeom>
            <a:noFill/>
            <a:ln w="25400" cap="flat">
              <a:solidFill>
                <a:srgbClr val="81877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76" name="선"/>
            <p:cNvSpPr/>
            <p:nvPr/>
          </p:nvSpPr>
          <p:spPr>
            <a:xfrm flipV="1">
              <a:off x="0" y="2965481"/>
              <a:ext cx="437279" cy="1"/>
            </a:xfrm>
            <a:prstGeom prst="line">
              <a:avLst/>
            </a:prstGeom>
            <a:noFill/>
            <a:ln w="25400" cap="flat">
              <a:solidFill>
                <a:srgbClr val="81877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77" name="선"/>
            <p:cNvSpPr/>
            <p:nvPr/>
          </p:nvSpPr>
          <p:spPr>
            <a:xfrm>
              <a:off x="437294" y="0"/>
              <a:ext cx="1" cy="5930966"/>
            </a:xfrm>
            <a:prstGeom prst="line">
              <a:avLst/>
            </a:prstGeom>
            <a:noFill/>
            <a:ln w="25400" cap="flat">
              <a:solidFill>
                <a:srgbClr val="81877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3" name="그룹"/>
          <p:cNvGrpSpPr/>
          <p:nvPr/>
        </p:nvGrpSpPr>
        <p:grpSpPr>
          <a:xfrm rot="16200000">
            <a:off x="17945320" y="6117984"/>
            <a:ext cx="762001" cy="5930967"/>
            <a:chOff x="0" y="0"/>
            <a:chExt cx="762000" cy="5930965"/>
          </a:xfrm>
        </p:grpSpPr>
        <p:sp>
          <p:nvSpPr>
            <p:cNvPr id="179" name="선"/>
            <p:cNvSpPr/>
            <p:nvPr/>
          </p:nvSpPr>
          <p:spPr>
            <a:xfrm flipV="1">
              <a:off x="431894" y="9400"/>
              <a:ext cx="330106" cy="1"/>
            </a:xfrm>
            <a:prstGeom prst="line">
              <a:avLst/>
            </a:prstGeom>
            <a:noFill/>
            <a:ln w="25400" cap="flat">
              <a:solidFill>
                <a:srgbClr val="81877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80" name="선"/>
            <p:cNvSpPr/>
            <p:nvPr/>
          </p:nvSpPr>
          <p:spPr>
            <a:xfrm flipV="1">
              <a:off x="431894" y="5921562"/>
              <a:ext cx="330106" cy="1"/>
            </a:xfrm>
            <a:prstGeom prst="line">
              <a:avLst/>
            </a:prstGeom>
            <a:noFill/>
            <a:ln w="25400" cap="flat">
              <a:solidFill>
                <a:srgbClr val="81877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81" name="선"/>
            <p:cNvSpPr/>
            <p:nvPr/>
          </p:nvSpPr>
          <p:spPr>
            <a:xfrm flipV="1">
              <a:off x="0" y="2965481"/>
              <a:ext cx="437279" cy="1"/>
            </a:xfrm>
            <a:prstGeom prst="line">
              <a:avLst/>
            </a:prstGeom>
            <a:noFill/>
            <a:ln w="25400" cap="flat">
              <a:solidFill>
                <a:srgbClr val="81877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82" name="선"/>
            <p:cNvSpPr/>
            <p:nvPr/>
          </p:nvSpPr>
          <p:spPr>
            <a:xfrm>
              <a:off x="437294" y="0"/>
              <a:ext cx="1" cy="5930966"/>
            </a:xfrm>
            <a:prstGeom prst="line">
              <a:avLst/>
            </a:prstGeom>
            <a:noFill/>
            <a:ln w="25400" cap="flat">
              <a:solidFill>
                <a:srgbClr val="81877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4" name="새로운 모델 개발 필요성"/>
          <p:cNvSpPr/>
          <p:nvPr/>
        </p:nvSpPr>
        <p:spPr>
          <a:xfrm>
            <a:off x="13182820" y="9582525"/>
            <a:ext cx="10287001" cy="1270001"/>
          </a:xfrm>
          <a:prstGeom prst="rect">
            <a:avLst/>
          </a:prstGeom>
          <a:solidFill>
            <a:srgbClr val="E5E2D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50000"/>
              </a:lnSpc>
              <a:defRPr sz="3000">
                <a:solidFill>
                  <a:srgbClr val="838383"/>
                </a:solidFill>
              </a:defRPr>
            </a:lvl1pPr>
          </a:lstStyle>
          <a:p>
            <a:r>
              <a:rPr b="1" dirty="0" err="1"/>
              <a:t>새로운</a:t>
            </a:r>
            <a:r>
              <a:rPr b="1" dirty="0"/>
              <a:t> </a:t>
            </a:r>
            <a:r>
              <a:rPr b="1" dirty="0" err="1"/>
              <a:t>모델</a:t>
            </a:r>
            <a:r>
              <a:rPr b="1" dirty="0"/>
              <a:t> </a:t>
            </a:r>
            <a:r>
              <a:rPr b="1" dirty="0" err="1"/>
              <a:t>개발</a:t>
            </a:r>
            <a:r>
              <a:rPr b="1" dirty="0"/>
              <a:t> </a:t>
            </a:r>
            <a:r>
              <a:rPr b="1" dirty="0" err="1"/>
              <a:t>필요성</a:t>
            </a:r>
            <a:endParaRPr b="1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015838" y="12437698"/>
            <a:ext cx="290879" cy="48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150" name="주요 기능 - Data Labeling &amp; Data Processing"/>
          <p:cNvSpPr txBox="1">
            <a:spLocks noGrp="1"/>
          </p:cNvSpPr>
          <p:nvPr>
            <p:ph type="title"/>
          </p:nvPr>
        </p:nvSpPr>
        <p:spPr>
          <a:xfrm>
            <a:off x="843970" y="993132"/>
            <a:ext cx="23215198" cy="19020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주요 기능 - Data Labeling &amp; Data Processing</a:t>
            </a:r>
          </a:p>
        </p:txBody>
      </p:sp>
      <p:sp>
        <p:nvSpPr>
          <p:cNvPr id="151" name="선"/>
          <p:cNvSpPr/>
          <p:nvPr/>
        </p:nvSpPr>
        <p:spPr>
          <a:xfrm flipV="1">
            <a:off x="853157" y="2606185"/>
            <a:ext cx="23315048" cy="1"/>
          </a:xfrm>
          <a:prstGeom prst="line">
            <a:avLst/>
          </a:prstGeom>
          <a:ln w="25400">
            <a:solidFill>
              <a:srgbClr val="818779"/>
            </a:solidFill>
            <a:miter lim="400000"/>
          </a:ln>
        </p:spPr>
        <p:txBody>
          <a:bodyPr lIns="82987" tIns="82987" rIns="82987" bIns="82987"/>
          <a:lstStyle/>
          <a:p>
            <a:pPr defTabSz="825500">
              <a:lnSpc>
                <a:spcPct val="150000"/>
              </a:lnSpc>
              <a:defRPr sz="2000">
                <a:solidFill>
                  <a:srgbClr val="8B8C8C"/>
                </a:solidFill>
              </a:defRPr>
            </a:pPr>
            <a:endParaRPr/>
          </a:p>
        </p:txBody>
      </p:sp>
      <p:sp>
        <p:nvSpPr>
          <p:cNvPr id="152" name="4"/>
          <p:cNvSpPr/>
          <p:nvPr/>
        </p:nvSpPr>
        <p:spPr>
          <a:xfrm>
            <a:off x="17177718" y="5094573"/>
            <a:ext cx="6617039" cy="3748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67" y="0"/>
                </a:moveTo>
                <a:lnTo>
                  <a:pt x="14967" y="3880"/>
                </a:lnTo>
                <a:lnTo>
                  <a:pt x="0" y="3880"/>
                </a:lnTo>
                <a:lnTo>
                  <a:pt x="0" y="17720"/>
                </a:lnTo>
                <a:lnTo>
                  <a:pt x="14967" y="17720"/>
                </a:lnTo>
                <a:lnTo>
                  <a:pt x="14967" y="21600"/>
                </a:lnTo>
                <a:lnTo>
                  <a:pt x="21600" y="10801"/>
                </a:lnTo>
                <a:lnTo>
                  <a:pt x="14967" y="0"/>
                </a:lnTo>
                <a:close/>
              </a:path>
            </a:pathLst>
          </a:custGeom>
          <a:solidFill>
            <a:srgbClr val="A9ADA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defRPr sz="10000" b="1">
                <a:solidFill>
                  <a:srgbClr val="262626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53" name="3"/>
          <p:cNvSpPr/>
          <p:nvPr/>
        </p:nvSpPr>
        <p:spPr>
          <a:xfrm>
            <a:off x="11978739" y="5094573"/>
            <a:ext cx="6617039" cy="3748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67" y="0"/>
                </a:moveTo>
                <a:lnTo>
                  <a:pt x="14967" y="3880"/>
                </a:lnTo>
                <a:lnTo>
                  <a:pt x="0" y="3880"/>
                </a:lnTo>
                <a:lnTo>
                  <a:pt x="0" y="17720"/>
                </a:lnTo>
                <a:lnTo>
                  <a:pt x="14967" y="17720"/>
                </a:lnTo>
                <a:lnTo>
                  <a:pt x="14967" y="21600"/>
                </a:lnTo>
                <a:lnTo>
                  <a:pt x="21600" y="10801"/>
                </a:lnTo>
                <a:lnTo>
                  <a:pt x="14967" y="0"/>
                </a:lnTo>
                <a:close/>
              </a:path>
            </a:pathLst>
          </a:custGeom>
          <a:solidFill>
            <a:srgbClr val="D2CFC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defRPr sz="10000" b="1">
                <a:solidFill>
                  <a:srgbClr val="262626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54" name="2"/>
          <p:cNvSpPr/>
          <p:nvPr/>
        </p:nvSpPr>
        <p:spPr>
          <a:xfrm>
            <a:off x="6869827" y="5094573"/>
            <a:ext cx="6617039" cy="3748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67" y="0"/>
                </a:moveTo>
                <a:lnTo>
                  <a:pt x="14967" y="3880"/>
                </a:lnTo>
                <a:lnTo>
                  <a:pt x="0" y="3880"/>
                </a:lnTo>
                <a:lnTo>
                  <a:pt x="0" y="17720"/>
                </a:lnTo>
                <a:lnTo>
                  <a:pt x="14967" y="17720"/>
                </a:lnTo>
                <a:lnTo>
                  <a:pt x="14967" y="21600"/>
                </a:lnTo>
                <a:lnTo>
                  <a:pt x="21600" y="10801"/>
                </a:lnTo>
                <a:lnTo>
                  <a:pt x="14967" y="0"/>
                </a:lnTo>
                <a:close/>
              </a:path>
            </a:pathLst>
          </a:custGeom>
          <a:solidFill>
            <a:srgbClr val="E5E2D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defRPr sz="10000" b="1">
                <a:solidFill>
                  <a:srgbClr val="262626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55" name="1"/>
          <p:cNvSpPr/>
          <p:nvPr/>
        </p:nvSpPr>
        <p:spPr>
          <a:xfrm>
            <a:off x="1570404" y="5094573"/>
            <a:ext cx="6617039" cy="3748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67" y="0"/>
                </a:moveTo>
                <a:lnTo>
                  <a:pt x="14967" y="3880"/>
                </a:lnTo>
                <a:lnTo>
                  <a:pt x="0" y="3880"/>
                </a:lnTo>
                <a:lnTo>
                  <a:pt x="0" y="17720"/>
                </a:lnTo>
                <a:lnTo>
                  <a:pt x="14967" y="17720"/>
                </a:lnTo>
                <a:lnTo>
                  <a:pt x="14967" y="21600"/>
                </a:lnTo>
                <a:lnTo>
                  <a:pt x="21600" y="10801"/>
                </a:lnTo>
                <a:lnTo>
                  <a:pt x="14967" y="0"/>
                </a:lnTo>
                <a:close/>
              </a:path>
            </a:pathLst>
          </a:custGeom>
          <a:solidFill>
            <a:srgbClr val="F3F1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defRPr sz="10000" b="1">
                <a:solidFill>
                  <a:srgbClr val="262626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56" name="유의미한 데이터를 추출하기 위해 정면 사진, 얼굴형 판단이 가능한 사진 75,000장 확보."/>
          <p:cNvSpPr txBox="1"/>
          <p:nvPr/>
        </p:nvSpPr>
        <p:spPr>
          <a:xfrm>
            <a:off x="1552252" y="10036870"/>
            <a:ext cx="5046621" cy="1939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dirty="0" err="1"/>
              <a:t>유의미한</a:t>
            </a:r>
            <a:r>
              <a:rPr dirty="0"/>
              <a:t> </a:t>
            </a:r>
            <a:r>
              <a:rPr dirty="0" err="1"/>
              <a:t>데이터를</a:t>
            </a:r>
            <a:r>
              <a:rPr dirty="0"/>
              <a:t> </a:t>
            </a:r>
            <a:r>
              <a:rPr dirty="0" err="1"/>
              <a:t>추출하기</a:t>
            </a:r>
            <a:r>
              <a:rPr dirty="0"/>
              <a:t> </a:t>
            </a:r>
            <a:r>
              <a:rPr dirty="0" err="1"/>
              <a:t>위해</a:t>
            </a:r>
            <a:r>
              <a:rPr dirty="0"/>
              <a:t> </a:t>
            </a:r>
            <a:endParaRPr lang="en-US" dirty="0"/>
          </a:p>
          <a:p>
            <a:r>
              <a:rPr b="1" dirty="0" err="1"/>
              <a:t>정면</a:t>
            </a:r>
            <a:r>
              <a:rPr b="1" dirty="0"/>
              <a:t> </a:t>
            </a:r>
            <a:r>
              <a:rPr b="1" dirty="0" err="1"/>
              <a:t>사진</a:t>
            </a:r>
            <a:r>
              <a:rPr dirty="0"/>
              <a:t>, </a:t>
            </a:r>
            <a:r>
              <a:rPr b="1" dirty="0" err="1"/>
              <a:t>얼굴형</a:t>
            </a:r>
            <a:r>
              <a:rPr b="1" dirty="0"/>
              <a:t> </a:t>
            </a:r>
            <a:r>
              <a:rPr b="1" dirty="0" err="1"/>
              <a:t>판단이</a:t>
            </a:r>
            <a:r>
              <a:rPr b="1" dirty="0"/>
              <a:t> </a:t>
            </a:r>
            <a:r>
              <a:rPr b="1" dirty="0" err="1"/>
              <a:t>가능</a:t>
            </a:r>
            <a:r>
              <a:rPr dirty="0" err="1"/>
              <a:t>한</a:t>
            </a:r>
            <a:r>
              <a:rPr dirty="0"/>
              <a:t> </a:t>
            </a:r>
            <a:r>
              <a:rPr dirty="0" err="1"/>
              <a:t>사진</a:t>
            </a:r>
            <a:r>
              <a:rPr dirty="0"/>
              <a:t> </a:t>
            </a:r>
            <a:r>
              <a:rPr dirty="0" err="1"/>
              <a:t>확보</a:t>
            </a:r>
            <a:r>
              <a:rPr dirty="0"/>
              <a:t>. </a:t>
            </a:r>
          </a:p>
        </p:txBody>
      </p:sp>
      <p:sp>
        <p:nvSpPr>
          <p:cNvPr id="157" name="조사한 자료와 논문을 바탕으로 얼굴형 판단에 대한 기준을 설정하여 총 4가지의 얼굴형으로 구분…"/>
          <p:cNvSpPr txBox="1"/>
          <p:nvPr/>
        </p:nvSpPr>
        <p:spPr>
          <a:xfrm>
            <a:off x="7022477" y="10036871"/>
            <a:ext cx="5046621" cy="206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lnSpc>
                <a:spcPct val="150000"/>
              </a:lnSpc>
              <a:defRPr sz="2000">
                <a:solidFill>
                  <a:srgbClr val="838383"/>
                </a:solidFill>
              </a:defRPr>
            </a:pPr>
            <a:r>
              <a:rPr dirty="0" err="1"/>
              <a:t>조사한</a:t>
            </a:r>
            <a:r>
              <a:rPr dirty="0"/>
              <a:t> </a:t>
            </a:r>
            <a:r>
              <a:rPr dirty="0" err="1"/>
              <a:t>자료와</a:t>
            </a:r>
            <a:r>
              <a:rPr dirty="0"/>
              <a:t> </a:t>
            </a:r>
            <a:r>
              <a:rPr dirty="0" err="1"/>
              <a:t>논문을</a:t>
            </a:r>
            <a:r>
              <a:rPr dirty="0"/>
              <a:t> </a:t>
            </a:r>
            <a:r>
              <a:rPr dirty="0" err="1"/>
              <a:t>바탕으로</a:t>
            </a:r>
            <a:r>
              <a:rPr dirty="0"/>
              <a:t> </a:t>
            </a:r>
            <a:r>
              <a:rPr dirty="0" err="1"/>
              <a:t>얼굴형</a:t>
            </a:r>
            <a:r>
              <a:rPr dirty="0"/>
              <a:t> </a:t>
            </a:r>
            <a:r>
              <a:rPr dirty="0" err="1"/>
              <a:t>판단에</a:t>
            </a:r>
            <a:r>
              <a:rPr dirty="0"/>
              <a:t> </a:t>
            </a:r>
            <a:r>
              <a:rPr dirty="0" err="1"/>
              <a:t>대한</a:t>
            </a:r>
            <a:r>
              <a:rPr dirty="0"/>
              <a:t> </a:t>
            </a:r>
            <a:r>
              <a:rPr dirty="0" err="1"/>
              <a:t>기준을</a:t>
            </a:r>
            <a:r>
              <a:rPr dirty="0"/>
              <a:t> </a:t>
            </a:r>
            <a:r>
              <a:rPr dirty="0" err="1"/>
              <a:t>설정하여</a:t>
            </a:r>
            <a:r>
              <a:rPr dirty="0"/>
              <a:t> 총 4가지의 </a:t>
            </a:r>
            <a:r>
              <a:rPr dirty="0" err="1"/>
              <a:t>얼굴형으로</a:t>
            </a:r>
            <a:r>
              <a:rPr dirty="0"/>
              <a:t> </a:t>
            </a:r>
            <a:r>
              <a:rPr dirty="0" err="1"/>
              <a:t>구분</a:t>
            </a:r>
            <a:endParaRPr dirty="0"/>
          </a:p>
          <a:p>
            <a:pPr>
              <a:lnSpc>
                <a:spcPct val="150000"/>
              </a:lnSpc>
              <a:defRPr sz="2000">
                <a:solidFill>
                  <a:srgbClr val="838383"/>
                </a:solidFill>
              </a:defRPr>
            </a:pPr>
            <a:r>
              <a:rPr b="1" dirty="0"/>
              <a:t>( </a:t>
            </a:r>
            <a:r>
              <a:rPr b="1" dirty="0" err="1"/>
              <a:t>각진형</a:t>
            </a:r>
            <a:r>
              <a:rPr b="1" dirty="0"/>
              <a:t>, </a:t>
            </a:r>
            <a:r>
              <a:rPr b="1" dirty="0" err="1"/>
              <a:t>계란형</a:t>
            </a:r>
            <a:r>
              <a:rPr b="1" dirty="0"/>
              <a:t>, </a:t>
            </a:r>
            <a:r>
              <a:rPr b="1" dirty="0" err="1"/>
              <a:t>둥근형</a:t>
            </a:r>
            <a:r>
              <a:rPr b="1" dirty="0"/>
              <a:t>, </a:t>
            </a:r>
            <a:r>
              <a:rPr b="1" dirty="0" err="1"/>
              <a:t>역삼각형</a:t>
            </a:r>
            <a:r>
              <a:rPr b="1" dirty="0"/>
              <a:t>)</a:t>
            </a:r>
          </a:p>
        </p:txBody>
      </p:sp>
      <p:sp>
        <p:nvSpPr>
          <p:cNvPr id="158" name="모델 학습 시, 방해가 되는 특징점을 제거하기 위해서 OpenCV를 이용하여 얼굴만 추출"/>
          <p:cNvSpPr txBox="1"/>
          <p:nvPr/>
        </p:nvSpPr>
        <p:spPr>
          <a:xfrm>
            <a:off x="12492702" y="10036871"/>
            <a:ext cx="5046621" cy="206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dirty="0" err="1"/>
              <a:t>모델</a:t>
            </a:r>
            <a:r>
              <a:rPr dirty="0"/>
              <a:t> </a:t>
            </a:r>
            <a:r>
              <a:rPr dirty="0" err="1"/>
              <a:t>학습</a:t>
            </a:r>
            <a:r>
              <a:rPr dirty="0"/>
              <a:t> 시, </a:t>
            </a:r>
            <a:r>
              <a:rPr b="1" dirty="0" err="1"/>
              <a:t>방해가</a:t>
            </a:r>
            <a:r>
              <a:rPr b="1" dirty="0"/>
              <a:t> </a:t>
            </a:r>
            <a:r>
              <a:rPr b="1" dirty="0" err="1"/>
              <a:t>되는</a:t>
            </a:r>
            <a:r>
              <a:rPr b="1" dirty="0"/>
              <a:t> </a:t>
            </a:r>
            <a:r>
              <a:rPr b="1" dirty="0" err="1"/>
              <a:t>특징점을</a:t>
            </a:r>
            <a:r>
              <a:rPr b="1" dirty="0"/>
              <a:t> </a:t>
            </a:r>
            <a:r>
              <a:rPr b="1" dirty="0" err="1"/>
              <a:t>제거</a:t>
            </a:r>
            <a:r>
              <a:rPr dirty="0" err="1"/>
              <a:t>하기</a:t>
            </a:r>
            <a:r>
              <a:rPr dirty="0"/>
              <a:t> </a:t>
            </a:r>
            <a:r>
              <a:rPr dirty="0" err="1"/>
              <a:t>위해서</a:t>
            </a:r>
            <a:r>
              <a:rPr dirty="0"/>
              <a:t> </a:t>
            </a:r>
            <a:r>
              <a:rPr dirty="0" err="1"/>
              <a:t>OpenCV를</a:t>
            </a:r>
            <a:r>
              <a:rPr dirty="0"/>
              <a:t> </a:t>
            </a:r>
            <a:r>
              <a:rPr dirty="0" err="1"/>
              <a:t>이용하여</a:t>
            </a:r>
            <a:r>
              <a:rPr dirty="0"/>
              <a:t> </a:t>
            </a:r>
            <a:r>
              <a:rPr dirty="0" err="1"/>
              <a:t>얼굴만</a:t>
            </a:r>
            <a:r>
              <a:rPr dirty="0"/>
              <a:t> </a:t>
            </a:r>
            <a:r>
              <a:rPr dirty="0" err="1"/>
              <a:t>추출</a:t>
            </a:r>
            <a:endParaRPr dirty="0"/>
          </a:p>
        </p:txBody>
      </p:sp>
      <p:sp>
        <p:nvSpPr>
          <p:cNvPr id="159" name="Overfitting 방지 및 모델 성능 향상을  위해 Keras의 ImageDataGenerator를 사용한다. 좌우 반전, 좌우 이동, 밝기 조절, 정규화 이미지로 데이터를 추가 확보한다."/>
          <p:cNvSpPr txBox="1"/>
          <p:nvPr/>
        </p:nvSpPr>
        <p:spPr>
          <a:xfrm>
            <a:off x="17962928" y="10036871"/>
            <a:ext cx="5046621" cy="206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dirty="0"/>
              <a:t> Overfitting </a:t>
            </a:r>
            <a:r>
              <a:rPr dirty="0" err="1"/>
              <a:t>방지</a:t>
            </a:r>
            <a:r>
              <a:rPr dirty="0"/>
              <a:t> 및 </a:t>
            </a:r>
            <a:r>
              <a:rPr dirty="0" err="1"/>
              <a:t>모델</a:t>
            </a:r>
            <a:r>
              <a:rPr dirty="0"/>
              <a:t> </a:t>
            </a:r>
            <a:r>
              <a:rPr dirty="0" err="1"/>
              <a:t>성능</a:t>
            </a:r>
            <a:r>
              <a:rPr dirty="0"/>
              <a:t> </a:t>
            </a:r>
            <a:r>
              <a:rPr dirty="0" err="1"/>
              <a:t>향상을</a:t>
            </a:r>
            <a:r>
              <a:rPr dirty="0"/>
              <a:t>  </a:t>
            </a:r>
            <a:r>
              <a:rPr dirty="0" err="1"/>
              <a:t>위해</a:t>
            </a:r>
            <a:r>
              <a:rPr dirty="0"/>
              <a:t> </a:t>
            </a:r>
            <a:r>
              <a:rPr dirty="0" err="1"/>
              <a:t>Keras의</a:t>
            </a:r>
            <a:r>
              <a:rPr dirty="0"/>
              <a:t> </a:t>
            </a:r>
            <a:r>
              <a:rPr dirty="0" err="1"/>
              <a:t>ImageDataGenerator를</a:t>
            </a:r>
            <a:r>
              <a:rPr dirty="0"/>
              <a:t> </a:t>
            </a:r>
            <a:r>
              <a:rPr dirty="0" err="1"/>
              <a:t>사용한다</a:t>
            </a:r>
            <a:r>
              <a:rPr dirty="0"/>
              <a:t>. </a:t>
            </a:r>
            <a:r>
              <a:rPr dirty="0" err="1"/>
              <a:t>좌우</a:t>
            </a:r>
            <a:r>
              <a:rPr dirty="0"/>
              <a:t> </a:t>
            </a:r>
            <a:r>
              <a:rPr dirty="0" err="1"/>
              <a:t>반전</a:t>
            </a:r>
            <a:r>
              <a:rPr dirty="0"/>
              <a:t>, </a:t>
            </a:r>
            <a:r>
              <a:rPr dirty="0" err="1"/>
              <a:t>좌우</a:t>
            </a:r>
            <a:r>
              <a:rPr dirty="0"/>
              <a:t> </a:t>
            </a:r>
            <a:r>
              <a:rPr dirty="0" err="1"/>
              <a:t>이동</a:t>
            </a:r>
            <a:r>
              <a:rPr dirty="0"/>
              <a:t>, </a:t>
            </a:r>
            <a:r>
              <a:rPr dirty="0" err="1"/>
              <a:t>밝기</a:t>
            </a:r>
            <a:r>
              <a:rPr dirty="0"/>
              <a:t> </a:t>
            </a:r>
            <a:r>
              <a:rPr dirty="0" err="1"/>
              <a:t>조절</a:t>
            </a:r>
            <a:r>
              <a:rPr dirty="0"/>
              <a:t>, </a:t>
            </a:r>
            <a:r>
              <a:rPr dirty="0" err="1"/>
              <a:t>정규화</a:t>
            </a:r>
            <a:r>
              <a:rPr dirty="0"/>
              <a:t> </a:t>
            </a:r>
            <a:r>
              <a:rPr dirty="0" err="1"/>
              <a:t>이미지로</a:t>
            </a:r>
            <a:r>
              <a:rPr dirty="0"/>
              <a:t> </a:t>
            </a:r>
            <a:r>
              <a:rPr b="1" dirty="0" err="1"/>
              <a:t>데이터를</a:t>
            </a:r>
            <a:r>
              <a:rPr b="1" dirty="0"/>
              <a:t> </a:t>
            </a:r>
            <a:r>
              <a:rPr b="1" dirty="0" err="1"/>
              <a:t>추가</a:t>
            </a:r>
            <a:r>
              <a:rPr b="1" dirty="0"/>
              <a:t> </a:t>
            </a:r>
            <a:r>
              <a:rPr b="1" dirty="0" err="1"/>
              <a:t>확보</a:t>
            </a:r>
            <a:r>
              <a:rPr dirty="0" err="1"/>
              <a:t>한다</a:t>
            </a:r>
            <a:r>
              <a:rPr dirty="0"/>
              <a:t>.</a:t>
            </a:r>
          </a:p>
        </p:txBody>
      </p:sp>
      <p:sp>
        <p:nvSpPr>
          <p:cNvPr id="160" name="얼굴 데이터 확보 - Kaggle, Github"/>
          <p:cNvSpPr txBox="1"/>
          <p:nvPr/>
        </p:nvSpPr>
        <p:spPr>
          <a:xfrm>
            <a:off x="1552252" y="9242873"/>
            <a:ext cx="504662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 fontScale="92500"/>
          </a:bodyPr>
          <a:lstStyle>
            <a:lvl1pPr defTabSz="800735">
              <a:lnSpc>
                <a:spcPct val="100000"/>
              </a:lnSpc>
              <a:defRPr sz="2619" b="1">
                <a:solidFill>
                  <a:srgbClr val="232323"/>
                </a:solidFill>
              </a:defRPr>
            </a:lvl1pPr>
          </a:lstStyle>
          <a:p>
            <a:r>
              <a:t>얼굴 데이터 확보 - Kaggle, Github</a:t>
            </a:r>
          </a:p>
        </p:txBody>
      </p:sp>
      <p:sp>
        <p:nvSpPr>
          <p:cNvPr id="161" name="Data Labeling"/>
          <p:cNvSpPr txBox="1"/>
          <p:nvPr/>
        </p:nvSpPr>
        <p:spPr>
          <a:xfrm>
            <a:off x="7022477" y="9242873"/>
            <a:ext cx="504662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>
            <a:lvl1pPr defTabSz="825500">
              <a:lnSpc>
                <a:spcPct val="100000"/>
              </a:lnSpc>
              <a:defRPr sz="2700" b="1">
                <a:solidFill>
                  <a:srgbClr val="232323"/>
                </a:solidFill>
              </a:defRPr>
            </a:lvl1pPr>
          </a:lstStyle>
          <a:p>
            <a:r>
              <a:t>Data Labeling</a:t>
            </a:r>
          </a:p>
        </p:txBody>
      </p:sp>
      <p:sp>
        <p:nvSpPr>
          <p:cNvPr id="162" name="Image Crop"/>
          <p:cNvSpPr txBox="1"/>
          <p:nvPr/>
        </p:nvSpPr>
        <p:spPr>
          <a:xfrm>
            <a:off x="12492702" y="9242873"/>
            <a:ext cx="504662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>
            <a:lvl1pPr defTabSz="825500">
              <a:lnSpc>
                <a:spcPct val="100000"/>
              </a:lnSpc>
              <a:defRPr sz="2700" b="1">
                <a:solidFill>
                  <a:srgbClr val="232323"/>
                </a:solidFill>
              </a:defRPr>
            </a:lvl1pPr>
          </a:lstStyle>
          <a:p>
            <a:r>
              <a:t>Image Crop</a:t>
            </a:r>
          </a:p>
        </p:txBody>
      </p:sp>
      <p:sp>
        <p:nvSpPr>
          <p:cNvPr id="163" name="Data Augmentation"/>
          <p:cNvSpPr txBox="1"/>
          <p:nvPr/>
        </p:nvSpPr>
        <p:spPr>
          <a:xfrm>
            <a:off x="17962928" y="9242873"/>
            <a:ext cx="504662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>
            <a:lvl1pPr defTabSz="825500">
              <a:lnSpc>
                <a:spcPct val="100000"/>
              </a:lnSpc>
              <a:defRPr sz="2700" b="1">
                <a:solidFill>
                  <a:srgbClr val="232323"/>
                </a:solidFill>
              </a:defRPr>
            </a:lvl1pPr>
          </a:lstStyle>
          <a:p>
            <a:r>
              <a:t>Data Augmentation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FFFFFF"/>
      </a:dk1>
      <a:lt1>
        <a:srgbClr val="818779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나눔명조"/>
        <a:ea typeface="나눔명조"/>
        <a:cs typeface="나눔명조"/>
      </a:majorFont>
      <a:minorFont>
        <a:latin typeface="나눔명조"/>
        <a:ea typeface="나눔명조"/>
        <a:cs typeface="나눔명조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6F6F3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1877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700" b="0" i="0" u="none" strike="noStrike" cap="none" spc="0" normalizeH="0" baseline="0">
            <a:ln>
              <a:noFill/>
            </a:ln>
            <a:solidFill>
              <a:srgbClr val="818779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나눔명조"/>
        <a:ea typeface="나눔명조"/>
        <a:cs typeface="나눔명조"/>
      </a:majorFont>
      <a:minorFont>
        <a:latin typeface="나눔명조"/>
        <a:ea typeface="나눔명조"/>
        <a:cs typeface="나눔명조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6F6F3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1877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700" b="0" i="0" u="none" strike="noStrike" cap="none" spc="0" normalizeH="0" baseline="0">
            <a:ln>
              <a:noFill/>
            </a:ln>
            <a:solidFill>
              <a:srgbClr val="818779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855</Words>
  <Application>Microsoft Office PowerPoint</Application>
  <PresentationFormat>사용자 지정</PresentationFormat>
  <Paragraphs>264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Academy Engraved LET Plain:1.0</vt:lpstr>
      <vt:lpstr>NotoSansKR-Regular</vt:lpstr>
      <vt:lpstr>궁서체 일반체</vt:lpstr>
      <vt:lpstr>나눔명조</vt:lpstr>
      <vt:lpstr>Arial</vt:lpstr>
      <vt:lpstr>Arial Narrow</vt:lpstr>
      <vt:lpstr>Helvetica</vt:lpstr>
      <vt:lpstr>21_BasicWhite</vt:lpstr>
      <vt:lpstr>H A I !</vt:lpstr>
      <vt:lpstr>Contents</vt:lpstr>
      <vt:lpstr>팀원 소개</vt:lpstr>
      <vt:lpstr>프로젝트 개요 - 산학 요구 사항</vt:lpstr>
      <vt:lpstr>프로젝트 개요 - 목표</vt:lpstr>
      <vt:lpstr>시스템 구조도</vt:lpstr>
      <vt:lpstr>주요 기능 – 웹페이지 구성</vt:lpstr>
      <vt:lpstr>주요 기능 - 모델 변경 사항</vt:lpstr>
      <vt:lpstr>주요 기능 - Data Labeling &amp; Data Processing</vt:lpstr>
      <vt:lpstr>주요 기능 –얼굴형 판단</vt:lpstr>
      <vt:lpstr>주요 기능 – 모델 평가 기준</vt:lpstr>
      <vt:lpstr>주요 기능 – 모델 학습 결과</vt:lpstr>
      <vt:lpstr>주요 기능 – 최종 모델 선택</vt:lpstr>
      <vt:lpstr>문제점 및 해결(멘토링)</vt:lpstr>
      <vt:lpstr>멘토링</vt:lpstr>
      <vt:lpstr>기대 효과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 A I !</dc:title>
  <dc:creator>유선종</dc:creator>
  <cp:lastModifiedBy>양성민(학생-소프트웨어전공)</cp:lastModifiedBy>
  <cp:revision>106</cp:revision>
  <dcterms:modified xsi:type="dcterms:W3CDTF">2021-05-24T06:59:17Z</dcterms:modified>
</cp:coreProperties>
</file>